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73" r:id="rId2"/>
    <p:sldId id="290" r:id="rId3"/>
    <p:sldId id="294" r:id="rId4"/>
    <p:sldId id="291" r:id="rId5"/>
    <p:sldId id="292" r:id="rId6"/>
    <p:sldId id="293" r:id="rId7"/>
    <p:sldId id="326" r:id="rId8"/>
    <p:sldId id="315" r:id="rId9"/>
    <p:sldId id="316" r:id="rId10"/>
    <p:sldId id="330" r:id="rId11"/>
    <p:sldId id="342" r:id="rId12"/>
    <p:sldId id="339" r:id="rId13"/>
    <p:sldId id="340" r:id="rId14"/>
    <p:sldId id="341" r:id="rId15"/>
    <p:sldId id="337" r:id="rId16"/>
    <p:sldId id="336" r:id="rId17"/>
    <p:sldId id="329" r:id="rId18"/>
    <p:sldId id="331" r:id="rId19"/>
    <p:sldId id="332" r:id="rId20"/>
    <p:sldId id="297" r:id="rId21"/>
    <p:sldId id="333" r:id="rId22"/>
    <p:sldId id="334" r:id="rId23"/>
    <p:sldId id="335" r:id="rId24"/>
    <p:sldId id="298" r:id="rId25"/>
    <p:sldId id="328" r:id="rId26"/>
    <p:sldId id="327" r:id="rId27"/>
    <p:sldId id="299" r:id="rId28"/>
    <p:sldId id="301" r:id="rId29"/>
    <p:sldId id="302" r:id="rId30"/>
    <p:sldId id="304" r:id="rId31"/>
    <p:sldId id="306" r:id="rId32"/>
    <p:sldId id="308" r:id="rId33"/>
    <p:sldId id="309" r:id="rId34"/>
    <p:sldId id="310" r:id="rId35"/>
    <p:sldId id="311" r:id="rId36"/>
    <p:sldId id="312" r:id="rId37"/>
    <p:sldId id="313" r:id="rId38"/>
    <p:sldId id="343" r:id="rId39"/>
    <p:sldId id="314"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4">
          <p15:clr>
            <a:srgbClr val="A4A3A4"/>
          </p15:clr>
        </p15:guide>
        <p15:guide id="2" orient="horz" pos="4045">
          <p15:clr>
            <a:srgbClr val="A4A3A4"/>
          </p15:clr>
        </p15:guide>
        <p15:guide id="3" orient="horz" pos="886">
          <p15:clr>
            <a:srgbClr val="A4A3A4"/>
          </p15:clr>
        </p15:guide>
        <p15:guide id="4" pos="5472">
          <p15:clr>
            <a:srgbClr val="A4A3A4"/>
          </p15:clr>
        </p15:guide>
        <p15:guide id="5" pos="1940">
          <p15:clr>
            <a:srgbClr val="A4A3A4"/>
          </p15:clr>
        </p15:guide>
        <p15:guide id="6" pos="288">
          <p15:clr>
            <a:srgbClr val="A4A3A4"/>
          </p15:clr>
        </p15:guide>
        <p15:guide id="7" pos="967">
          <p15:clr>
            <a:srgbClr val="A4A3A4"/>
          </p15:clr>
        </p15:guide>
        <p15:guide id="8" pos="4512">
          <p15:clr>
            <a:srgbClr val="A4A3A4"/>
          </p15:clr>
        </p15:guide>
        <p15:guide id="9" pos="413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5093"/>
    <a:srgbClr val="007887"/>
    <a:srgbClr val="333D47"/>
    <a:srgbClr val="898989"/>
    <a:srgbClr val="F0F0F0"/>
    <a:srgbClr val="E8E8E8"/>
    <a:srgbClr val="F38A00"/>
    <a:srgbClr val="E0E0E0"/>
    <a:srgbClr val="0066AB"/>
    <a:srgbClr val="7F2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77" autoAdjust="0"/>
    <p:restoredTop sz="89097" autoAdjust="0"/>
  </p:normalViewPr>
  <p:slideViewPr>
    <p:cSldViewPr snapToGrid="0">
      <p:cViewPr varScale="1">
        <p:scale>
          <a:sx n="98" d="100"/>
          <a:sy n="98" d="100"/>
        </p:scale>
        <p:origin x="1506" y="90"/>
      </p:cViewPr>
      <p:guideLst>
        <p:guide orient="horz" pos="4224"/>
        <p:guide orient="horz" pos="4045"/>
        <p:guide orient="horz" pos="886"/>
        <p:guide pos="5472"/>
        <p:guide pos="1940"/>
        <p:guide pos="288"/>
        <p:guide pos="967"/>
        <p:guide pos="4512"/>
        <p:guide pos="413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3" d="100"/>
          <a:sy n="63" d="100"/>
        </p:scale>
        <p:origin x="-3432"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409D237-1A72-40C5-BAD3-DFE72BA3743A}" type="datetimeFigureOut">
              <a:rPr lang="en-US" smtClean="0"/>
              <a:pPr/>
              <a:t>5/8/2018</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156BC1E-0B7B-421D-9EB0-ECD4166C49E3}" type="slidenum">
              <a:rPr lang="en-US" smtClean="0"/>
              <a:pPr/>
              <a:t>‹#›</a:t>
            </a:fld>
            <a:endParaRPr lang="en-US" dirty="0"/>
          </a:p>
        </p:txBody>
      </p:sp>
    </p:spTree>
    <p:extLst>
      <p:ext uri="{BB962C8B-B14F-4D97-AF65-F5344CB8AC3E}">
        <p14:creationId xmlns:p14="http://schemas.microsoft.com/office/powerpoint/2010/main" val="3359726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9816D0D-6926-4BC0-9EE2-68F9ED941FEC}" type="datetimeFigureOut">
              <a:rPr lang="en-US" smtClean="0"/>
              <a:pPr/>
              <a:t>5/8/2018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B22AA7B-1580-407B-B961-4FA3A6AD15D4}" type="slidenum">
              <a:rPr lang="en-US" smtClean="0"/>
              <a:pPr/>
              <a:t>‹#›</a:t>
            </a:fld>
            <a:endParaRPr lang="en-US" dirty="0"/>
          </a:p>
        </p:txBody>
      </p:sp>
    </p:spTree>
    <p:extLst>
      <p:ext uri="{BB962C8B-B14F-4D97-AF65-F5344CB8AC3E}">
        <p14:creationId xmlns:p14="http://schemas.microsoft.com/office/powerpoint/2010/main" val="3399809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a:t>
            </a:fld>
            <a:endParaRPr lang="en-US" dirty="0"/>
          </a:p>
        </p:txBody>
      </p:sp>
    </p:spTree>
    <p:extLst>
      <p:ext uri="{BB962C8B-B14F-4D97-AF65-F5344CB8AC3E}">
        <p14:creationId xmlns:p14="http://schemas.microsoft.com/office/powerpoint/2010/main" val="87545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11</a:t>
            </a:fld>
            <a:endParaRPr lang="en-US" dirty="0"/>
          </a:p>
        </p:txBody>
      </p:sp>
    </p:spTree>
    <p:extLst>
      <p:ext uri="{BB962C8B-B14F-4D97-AF65-F5344CB8AC3E}">
        <p14:creationId xmlns:p14="http://schemas.microsoft.com/office/powerpoint/2010/main" val="2137574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12</a:t>
            </a:fld>
            <a:endParaRPr lang="en-US" dirty="0"/>
          </a:p>
        </p:txBody>
      </p:sp>
    </p:spTree>
    <p:extLst>
      <p:ext uri="{BB962C8B-B14F-4D97-AF65-F5344CB8AC3E}">
        <p14:creationId xmlns:p14="http://schemas.microsoft.com/office/powerpoint/2010/main" val="541777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13</a:t>
            </a:fld>
            <a:endParaRPr lang="en-US" dirty="0"/>
          </a:p>
        </p:txBody>
      </p:sp>
    </p:spTree>
    <p:extLst>
      <p:ext uri="{BB962C8B-B14F-4D97-AF65-F5344CB8AC3E}">
        <p14:creationId xmlns:p14="http://schemas.microsoft.com/office/powerpoint/2010/main" val="864729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14</a:t>
            </a:fld>
            <a:endParaRPr lang="en-US" dirty="0"/>
          </a:p>
        </p:txBody>
      </p:sp>
    </p:spTree>
    <p:extLst>
      <p:ext uri="{BB962C8B-B14F-4D97-AF65-F5344CB8AC3E}">
        <p14:creationId xmlns:p14="http://schemas.microsoft.com/office/powerpoint/2010/main" val="986390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15</a:t>
            </a:fld>
            <a:endParaRPr lang="en-US" dirty="0"/>
          </a:p>
        </p:txBody>
      </p:sp>
    </p:spTree>
    <p:extLst>
      <p:ext uri="{BB962C8B-B14F-4D97-AF65-F5344CB8AC3E}">
        <p14:creationId xmlns:p14="http://schemas.microsoft.com/office/powerpoint/2010/main" val="2318216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16</a:t>
            </a:fld>
            <a:endParaRPr lang="en-US" dirty="0"/>
          </a:p>
        </p:txBody>
      </p:sp>
    </p:spTree>
    <p:extLst>
      <p:ext uri="{BB962C8B-B14F-4D97-AF65-F5344CB8AC3E}">
        <p14:creationId xmlns:p14="http://schemas.microsoft.com/office/powerpoint/2010/main" val="42591577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17</a:t>
            </a:fld>
            <a:endParaRPr lang="en-US" dirty="0"/>
          </a:p>
        </p:txBody>
      </p:sp>
    </p:spTree>
    <p:extLst>
      <p:ext uri="{BB962C8B-B14F-4D97-AF65-F5344CB8AC3E}">
        <p14:creationId xmlns:p14="http://schemas.microsoft.com/office/powerpoint/2010/main" val="17384442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18</a:t>
            </a:fld>
            <a:endParaRPr lang="en-US" dirty="0"/>
          </a:p>
        </p:txBody>
      </p:sp>
    </p:spTree>
    <p:extLst>
      <p:ext uri="{BB962C8B-B14F-4D97-AF65-F5344CB8AC3E}">
        <p14:creationId xmlns:p14="http://schemas.microsoft.com/office/powerpoint/2010/main" val="114665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19</a:t>
            </a:fld>
            <a:endParaRPr lang="en-US" dirty="0"/>
          </a:p>
        </p:txBody>
      </p:sp>
    </p:spTree>
    <p:extLst>
      <p:ext uri="{BB962C8B-B14F-4D97-AF65-F5344CB8AC3E}">
        <p14:creationId xmlns:p14="http://schemas.microsoft.com/office/powerpoint/2010/main" val="1054008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20</a:t>
            </a:fld>
            <a:endParaRPr lang="en-US" dirty="0"/>
          </a:p>
        </p:txBody>
      </p:sp>
    </p:spTree>
    <p:extLst>
      <p:ext uri="{BB962C8B-B14F-4D97-AF65-F5344CB8AC3E}">
        <p14:creationId xmlns:p14="http://schemas.microsoft.com/office/powerpoint/2010/main" val="2597899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3</a:t>
            </a:fld>
            <a:endParaRPr lang="en-US" dirty="0"/>
          </a:p>
        </p:txBody>
      </p:sp>
    </p:spTree>
    <p:extLst>
      <p:ext uri="{BB962C8B-B14F-4D97-AF65-F5344CB8AC3E}">
        <p14:creationId xmlns:p14="http://schemas.microsoft.com/office/powerpoint/2010/main" val="30482273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21</a:t>
            </a:fld>
            <a:endParaRPr lang="en-US" dirty="0"/>
          </a:p>
        </p:txBody>
      </p:sp>
    </p:spTree>
    <p:extLst>
      <p:ext uri="{BB962C8B-B14F-4D97-AF65-F5344CB8AC3E}">
        <p14:creationId xmlns:p14="http://schemas.microsoft.com/office/powerpoint/2010/main" val="241382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22</a:t>
            </a:fld>
            <a:endParaRPr lang="en-US" dirty="0"/>
          </a:p>
        </p:txBody>
      </p:sp>
    </p:spTree>
    <p:extLst>
      <p:ext uri="{BB962C8B-B14F-4D97-AF65-F5344CB8AC3E}">
        <p14:creationId xmlns:p14="http://schemas.microsoft.com/office/powerpoint/2010/main" val="3236340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23</a:t>
            </a:fld>
            <a:endParaRPr lang="en-US" dirty="0"/>
          </a:p>
        </p:txBody>
      </p:sp>
    </p:spTree>
    <p:extLst>
      <p:ext uri="{BB962C8B-B14F-4D97-AF65-F5344CB8AC3E}">
        <p14:creationId xmlns:p14="http://schemas.microsoft.com/office/powerpoint/2010/main" val="1562041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24</a:t>
            </a:fld>
            <a:endParaRPr lang="en-US" dirty="0"/>
          </a:p>
        </p:txBody>
      </p:sp>
    </p:spTree>
    <p:extLst>
      <p:ext uri="{BB962C8B-B14F-4D97-AF65-F5344CB8AC3E}">
        <p14:creationId xmlns:p14="http://schemas.microsoft.com/office/powerpoint/2010/main" val="21067082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25</a:t>
            </a:fld>
            <a:endParaRPr lang="en-US" dirty="0"/>
          </a:p>
        </p:txBody>
      </p:sp>
    </p:spTree>
    <p:extLst>
      <p:ext uri="{BB962C8B-B14F-4D97-AF65-F5344CB8AC3E}">
        <p14:creationId xmlns:p14="http://schemas.microsoft.com/office/powerpoint/2010/main" val="1102727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26</a:t>
            </a:fld>
            <a:endParaRPr lang="en-US" dirty="0"/>
          </a:p>
        </p:txBody>
      </p:sp>
    </p:spTree>
    <p:extLst>
      <p:ext uri="{BB962C8B-B14F-4D97-AF65-F5344CB8AC3E}">
        <p14:creationId xmlns:p14="http://schemas.microsoft.com/office/powerpoint/2010/main" val="6897150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27</a:t>
            </a:fld>
            <a:endParaRPr lang="en-US" dirty="0"/>
          </a:p>
        </p:txBody>
      </p:sp>
    </p:spTree>
    <p:extLst>
      <p:ext uri="{BB962C8B-B14F-4D97-AF65-F5344CB8AC3E}">
        <p14:creationId xmlns:p14="http://schemas.microsoft.com/office/powerpoint/2010/main" val="30417404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28</a:t>
            </a:fld>
            <a:endParaRPr lang="en-US" dirty="0"/>
          </a:p>
        </p:txBody>
      </p:sp>
    </p:spTree>
    <p:extLst>
      <p:ext uri="{BB962C8B-B14F-4D97-AF65-F5344CB8AC3E}">
        <p14:creationId xmlns:p14="http://schemas.microsoft.com/office/powerpoint/2010/main" val="11885436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29</a:t>
            </a:fld>
            <a:endParaRPr lang="en-US" dirty="0"/>
          </a:p>
        </p:txBody>
      </p:sp>
    </p:spTree>
    <p:extLst>
      <p:ext uri="{BB962C8B-B14F-4D97-AF65-F5344CB8AC3E}">
        <p14:creationId xmlns:p14="http://schemas.microsoft.com/office/powerpoint/2010/main" val="42436803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30</a:t>
            </a:fld>
            <a:endParaRPr lang="en-US" dirty="0"/>
          </a:p>
        </p:txBody>
      </p:sp>
    </p:spTree>
    <p:extLst>
      <p:ext uri="{BB962C8B-B14F-4D97-AF65-F5344CB8AC3E}">
        <p14:creationId xmlns:p14="http://schemas.microsoft.com/office/powerpoint/2010/main" val="324393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4</a:t>
            </a:fld>
            <a:endParaRPr lang="en-US" dirty="0"/>
          </a:p>
        </p:txBody>
      </p:sp>
    </p:spTree>
    <p:extLst>
      <p:ext uri="{BB962C8B-B14F-4D97-AF65-F5344CB8AC3E}">
        <p14:creationId xmlns:p14="http://schemas.microsoft.com/office/powerpoint/2010/main" val="41957213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31</a:t>
            </a:fld>
            <a:endParaRPr lang="en-US" dirty="0"/>
          </a:p>
        </p:txBody>
      </p:sp>
    </p:spTree>
    <p:extLst>
      <p:ext uri="{BB962C8B-B14F-4D97-AF65-F5344CB8AC3E}">
        <p14:creationId xmlns:p14="http://schemas.microsoft.com/office/powerpoint/2010/main" val="16425672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32</a:t>
            </a:fld>
            <a:endParaRPr lang="en-US" dirty="0"/>
          </a:p>
        </p:txBody>
      </p:sp>
    </p:spTree>
    <p:extLst>
      <p:ext uri="{BB962C8B-B14F-4D97-AF65-F5344CB8AC3E}">
        <p14:creationId xmlns:p14="http://schemas.microsoft.com/office/powerpoint/2010/main" val="284306975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33</a:t>
            </a:fld>
            <a:endParaRPr lang="en-US" dirty="0"/>
          </a:p>
        </p:txBody>
      </p:sp>
    </p:spTree>
    <p:extLst>
      <p:ext uri="{BB962C8B-B14F-4D97-AF65-F5344CB8AC3E}">
        <p14:creationId xmlns:p14="http://schemas.microsoft.com/office/powerpoint/2010/main" val="285612303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smart watches are prohibited.</a:t>
            </a:r>
          </a:p>
        </p:txBody>
      </p:sp>
      <p:sp>
        <p:nvSpPr>
          <p:cNvPr id="4" name="Slide Number Placeholder 3"/>
          <p:cNvSpPr>
            <a:spLocks noGrp="1"/>
          </p:cNvSpPr>
          <p:nvPr>
            <p:ph type="sldNum" sz="quarter" idx="10"/>
          </p:nvPr>
        </p:nvSpPr>
        <p:spPr/>
        <p:txBody>
          <a:bodyPr/>
          <a:lstStyle/>
          <a:p>
            <a:fld id="{E39E7772-A499-C14D-8192-5B7202CFADBF}" type="slidenum">
              <a:rPr lang="en-US" smtClean="0"/>
              <a:pPr/>
              <a:t>34</a:t>
            </a:fld>
            <a:endParaRPr lang="en-US" dirty="0"/>
          </a:p>
        </p:txBody>
      </p:sp>
    </p:spTree>
    <p:extLst>
      <p:ext uri="{BB962C8B-B14F-4D97-AF65-F5344CB8AC3E}">
        <p14:creationId xmlns:p14="http://schemas.microsoft.com/office/powerpoint/2010/main" val="12727098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smart watches are prohibited.</a:t>
            </a:r>
          </a:p>
        </p:txBody>
      </p:sp>
      <p:sp>
        <p:nvSpPr>
          <p:cNvPr id="4" name="Slide Number Placeholder 3"/>
          <p:cNvSpPr>
            <a:spLocks noGrp="1"/>
          </p:cNvSpPr>
          <p:nvPr>
            <p:ph type="sldNum" sz="quarter" idx="10"/>
          </p:nvPr>
        </p:nvSpPr>
        <p:spPr/>
        <p:txBody>
          <a:bodyPr/>
          <a:lstStyle/>
          <a:p>
            <a:fld id="{E39E7772-A499-C14D-8192-5B7202CFADBF}" type="slidenum">
              <a:rPr lang="en-US" smtClean="0"/>
              <a:pPr/>
              <a:t>35</a:t>
            </a:fld>
            <a:endParaRPr lang="en-US" dirty="0"/>
          </a:p>
        </p:txBody>
      </p:sp>
    </p:spTree>
    <p:extLst>
      <p:ext uri="{BB962C8B-B14F-4D97-AF65-F5344CB8AC3E}">
        <p14:creationId xmlns:p14="http://schemas.microsoft.com/office/powerpoint/2010/main" val="40865311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smart watches are prohibited.</a:t>
            </a:r>
          </a:p>
        </p:txBody>
      </p:sp>
      <p:sp>
        <p:nvSpPr>
          <p:cNvPr id="4" name="Slide Number Placeholder 3"/>
          <p:cNvSpPr>
            <a:spLocks noGrp="1"/>
          </p:cNvSpPr>
          <p:nvPr>
            <p:ph type="sldNum" sz="quarter" idx="10"/>
          </p:nvPr>
        </p:nvSpPr>
        <p:spPr/>
        <p:txBody>
          <a:bodyPr/>
          <a:lstStyle/>
          <a:p>
            <a:fld id="{E39E7772-A499-C14D-8192-5B7202CFADBF}" type="slidenum">
              <a:rPr lang="en-US" smtClean="0"/>
              <a:pPr/>
              <a:t>36</a:t>
            </a:fld>
            <a:endParaRPr lang="en-US" dirty="0"/>
          </a:p>
        </p:txBody>
      </p:sp>
    </p:spTree>
    <p:extLst>
      <p:ext uri="{BB962C8B-B14F-4D97-AF65-F5344CB8AC3E}">
        <p14:creationId xmlns:p14="http://schemas.microsoft.com/office/powerpoint/2010/main" val="17398316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smart watches are prohibited.</a:t>
            </a:r>
          </a:p>
        </p:txBody>
      </p:sp>
      <p:sp>
        <p:nvSpPr>
          <p:cNvPr id="4" name="Slide Number Placeholder 3"/>
          <p:cNvSpPr>
            <a:spLocks noGrp="1"/>
          </p:cNvSpPr>
          <p:nvPr>
            <p:ph type="sldNum" sz="quarter" idx="10"/>
          </p:nvPr>
        </p:nvSpPr>
        <p:spPr/>
        <p:txBody>
          <a:bodyPr/>
          <a:lstStyle/>
          <a:p>
            <a:fld id="{E39E7772-A499-C14D-8192-5B7202CFADBF}" type="slidenum">
              <a:rPr lang="en-US" smtClean="0"/>
              <a:pPr/>
              <a:t>37</a:t>
            </a:fld>
            <a:endParaRPr lang="en-US" dirty="0"/>
          </a:p>
        </p:txBody>
      </p:sp>
    </p:spTree>
    <p:extLst>
      <p:ext uri="{BB962C8B-B14F-4D97-AF65-F5344CB8AC3E}">
        <p14:creationId xmlns:p14="http://schemas.microsoft.com/office/powerpoint/2010/main" val="19417873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smart watches </a:t>
            </a:r>
            <a:r>
              <a:rPr lang="en-US"/>
              <a:t>are prohibited.</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9E7772-A499-C14D-8192-5B7202CFADB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799876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smart watches are prohibited.</a:t>
            </a:r>
          </a:p>
        </p:txBody>
      </p:sp>
      <p:sp>
        <p:nvSpPr>
          <p:cNvPr id="4" name="Slide Number Placeholder 3"/>
          <p:cNvSpPr>
            <a:spLocks noGrp="1"/>
          </p:cNvSpPr>
          <p:nvPr>
            <p:ph type="sldNum" sz="quarter" idx="10"/>
          </p:nvPr>
        </p:nvSpPr>
        <p:spPr/>
        <p:txBody>
          <a:bodyPr/>
          <a:lstStyle/>
          <a:p>
            <a:fld id="{E39E7772-A499-C14D-8192-5B7202CFADBF}" type="slidenum">
              <a:rPr lang="en-US" smtClean="0"/>
              <a:pPr/>
              <a:t>39</a:t>
            </a:fld>
            <a:endParaRPr lang="en-US" dirty="0"/>
          </a:p>
        </p:txBody>
      </p:sp>
    </p:spTree>
    <p:extLst>
      <p:ext uri="{BB962C8B-B14F-4D97-AF65-F5344CB8AC3E}">
        <p14:creationId xmlns:p14="http://schemas.microsoft.com/office/powerpoint/2010/main" val="1747774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5</a:t>
            </a:fld>
            <a:endParaRPr lang="en-US" dirty="0"/>
          </a:p>
        </p:txBody>
      </p:sp>
    </p:spTree>
    <p:extLst>
      <p:ext uri="{BB962C8B-B14F-4D97-AF65-F5344CB8AC3E}">
        <p14:creationId xmlns:p14="http://schemas.microsoft.com/office/powerpoint/2010/main" val="2144102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6</a:t>
            </a:fld>
            <a:endParaRPr lang="en-US" dirty="0"/>
          </a:p>
        </p:txBody>
      </p:sp>
    </p:spTree>
    <p:extLst>
      <p:ext uri="{BB962C8B-B14F-4D97-AF65-F5344CB8AC3E}">
        <p14:creationId xmlns:p14="http://schemas.microsoft.com/office/powerpoint/2010/main" val="4225280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7</a:t>
            </a:fld>
            <a:endParaRPr lang="en-US" dirty="0"/>
          </a:p>
        </p:txBody>
      </p:sp>
    </p:spTree>
    <p:extLst>
      <p:ext uri="{BB962C8B-B14F-4D97-AF65-F5344CB8AC3E}">
        <p14:creationId xmlns:p14="http://schemas.microsoft.com/office/powerpoint/2010/main" val="230687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8</a:t>
            </a:fld>
            <a:endParaRPr lang="en-US" dirty="0"/>
          </a:p>
        </p:txBody>
      </p:sp>
    </p:spTree>
    <p:extLst>
      <p:ext uri="{BB962C8B-B14F-4D97-AF65-F5344CB8AC3E}">
        <p14:creationId xmlns:p14="http://schemas.microsoft.com/office/powerpoint/2010/main" val="2747302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9</a:t>
            </a:fld>
            <a:endParaRPr lang="en-US" dirty="0"/>
          </a:p>
        </p:txBody>
      </p:sp>
    </p:spTree>
    <p:extLst>
      <p:ext uri="{BB962C8B-B14F-4D97-AF65-F5344CB8AC3E}">
        <p14:creationId xmlns:p14="http://schemas.microsoft.com/office/powerpoint/2010/main" val="4083796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9E7772-A499-C14D-8192-5B7202CFADBF}" type="slidenum">
              <a:rPr lang="en-US" smtClean="0"/>
              <a:pPr/>
              <a:t>10</a:t>
            </a:fld>
            <a:endParaRPr lang="en-US" dirty="0"/>
          </a:p>
        </p:txBody>
      </p:sp>
    </p:spTree>
    <p:extLst>
      <p:ext uri="{BB962C8B-B14F-4D97-AF65-F5344CB8AC3E}">
        <p14:creationId xmlns:p14="http://schemas.microsoft.com/office/powerpoint/2010/main" val="16843015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421438"/>
          </a:xfrm>
          <a:prstGeom prst="rect">
            <a:avLst/>
          </a:prstGeom>
          <a:solidFill>
            <a:srgbClr val="333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51270" y="2130425"/>
            <a:ext cx="7772400" cy="1470025"/>
          </a:xfrm>
        </p:spPr>
        <p:txBody>
          <a:bodyPr>
            <a:normAutofit/>
          </a:bodyPr>
          <a:lstStyle>
            <a:lvl1pPr>
              <a:defRPr sz="4000"/>
            </a:lvl1pPr>
          </a:lstStyle>
          <a:p>
            <a:r>
              <a:rPr lang="en-US" dirty="0"/>
              <a:t>Click to edit Master title style</a:t>
            </a:r>
          </a:p>
        </p:txBody>
      </p:sp>
      <p:sp>
        <p:nvSpPr>
          <p:cNvPr id="3" name="Subtitle 2"/>
          <p:cNvSpPr>
            <a:spLocks noGrp="1"/>
          </p:cNvSpPr>
          <p:nvPr>
            <p:ph type="subTitle" idx="1"/>
          </p:nvPr>
        </p:nvSpPr>
        <p:spPr>
          <a:xfrm>
            <a:off x="351270" y="38862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358707" y="6548078"/>
            <a:ext cx="1066800" cy="228600"/>
          </a:xfrm>
        </p:spPr>
        <p:txBody>
          <a:bodyPr/>
          <a:lstStyle>
            <a:lvl1pPr>
              <a:defRPr>
                <a:solidFill>
                  <a:srgbClr val="898989"/>
                </a:solidFill>
              </a:defRPr>
            </a:lvl1pPr>
          </a:lstStyle>
          <a:p>
            <a:fld id="{5DD043B6-49B9-4D6F-A7A6-8011D62714FB}" type="datetime4">
              <a:rPr lang="en-US" smtClean="0"/>
              <a:pPr/>
              <a:t>May 8, 2018</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2675" y="557561"/>
            <a:ext cx="2019880" cy="166875"/>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89210"/>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067368" y="6577012"/>
            <a:ext cx="609600" cy="128588"/>
          </a:xfrm>
          <a:prstGeom prst="rect">
            <a:avLst/>
          </a:prstGeom>
        </p:spPr>
      </p:pic>
    </p:spTree>
    <p:extLst>
      <p:ext uri="{BB962C8B-B14F-4D97-AF65-F5344CB8AC3E}">
        <p14:creationId xmlns:p14="http://schemas.microsoft.com/office/powerpoint/2010/main" val="141541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3C86C90-30E7-4621-9EC4-18D05ED3E73D}" type="datetime4">
              <a:rPr lang="en-US" smtClean="0"/>
              <a:pPr/>
              <a:t>May 8, 2018</a:t>
            </a:fld>
            <a:endParaRPr lang="en-US" dirty="0"/>
          </a:p>
        </p:txBody>
      </p:sp>
      <p:sp>
        <p:nvSpPr>
          <p:cNvPr id="5" name="Footer Placeholder 4"/>
          <p:cNvSpPr>
            <a:spLocks noGrp="1"/>
          </p:cNvSpPr>
          <p:nvPr>
            <p:ph type="ftr" sz="quarter" idx="11"/>
          </p:nvPr>
        </p:nvSpPr>
        <p:spPr/>
        <p:txBody>
          <a:bodyPr/>
          <a:lstStyle/>
          <a:p>
            <a:r>
              <a:rPr lang="en-US" dirty="0"/>
              <a:t>Wiley Efficient Learning Better &amp; Faster</a:t>
            </a:r>
          </a:p>
        </p:txBody>
      </p:sp>
      <p:sp>
        <p:nvSpPr>
          <p:cNvPr id="6" name="Slide Number Placeholder 5"/>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4282036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47401C-9903-4877-930E-9C3E50731B73}" type="datetime4">
              <a:rPr lang="en-US" smtClean="0"/>
              <a:pPr/>
              <a:t>May 8, 2018</a:t>
            </a:fld>
            <a:endParaRPr lang="en-US" dirty="0"/>
          </a:p>
        </p:txBody>
      </p:sp>
      <p:sp>
        <p:nvSpPr>
          <p:cNvPr id="5" name="Footer Placeholder 4"/>
          <p:cNvSpPr>
            <a:spLocks noGrp="1"/>
          </p:cNvSpPr>
          <p:nvPr>
            <p:ph type="ftr" sz="quarter" idx="11"/>
          </p:nvPr>
        </p:nvSpPr>
        <p:spPr/>
        <p:txBody>
          <a:bodyPr/>
          <a:lstStyle/>
          <a:p>
            <a:r>
              <a:rPr lang="en-US" dirty="0"/>
              <a:t>Wiley Efficient Learning Better &amp; Faster</a:t>
            </a:r>
          </a:p>
        </p:txBody>
      </p:sp>
      <p:sp>
        <p:nvSpPr>
          <p:cNvPr id="6" name="Slide Number Placeholder 5"/>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3696699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0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Date Placeholder 3"/>
          <p:cNvSpPr>
            <a:spLocks noGrp="1"/>
          </p:cNvSpPr>
          <p:nvPr>
            <p:ph type="dt" sz="half" idx="2"/>
          </p:nvPr>
        </p:nvSpPr>
        <p:spPr>
          <a:xfrm>
            <a:off x="838200" y="6548078"/>
            <a:ext cx="1066800" cy="228600"/>
          </a:xfrm>
          <a:prstGeom prst="rect">
            <a:avLst/>
          </a:prstGeom>
        </p:spPr>
        <p:txBody>
          <a:bodyPr vert="horz" lIns="91440" tIns="45720" rIns="91440" bIns="45720" rtlCol="0" anchor="ctr"/>
          <a:lstStyle>
            <a:lvl1pPr algn="l">
              <a:defRPr sz="700">
                <a:solidFill>
                  <a:schemeClr val="tx1">
                    <a:tint val="75000"/>
                  </a:schemeClr>
                </a:solidFill>
                <a:latin typeface="Arial" panose="020B0604020202020204" pitchFamily="34" charset="0"/>
                <a:cs typeface="Arial" panose="020B0604020202020204" pitchFamily="34" charset="0"/>
              </a:defRPr>
            </a:lvl1pPr>
          </a:lstStyle>
          <a:p>
            <a:fld id="{76944885-A737-4114-A8AA-AF3DE214CEE5}" type="datetime4">
              <a:rPr lang="en-US" smtClean="0"/>
              <a:pPr/>
              <a:t>May 8, 2018</a:t>
            </a:fld>
            <a:endParaRPr lang="en-US" dirty="0"/>
          </a:p>
        </p:txBody>
      </p:sp>
      <p:sp>
        <p:nvSpPr>
          <p:cNvPr id="18" name="Footer Placeholder 4"/>
          <p:cNvSpPr>
            <a:spLocks noGrp="1"/>
          </p:cNvSpPr>
          <p:nvPr>
            <p:ph type="ftr" sz="quarter" idx="3"/>
          </p:nvPr>
        </p:nvSpPr>
        <p:spPr>
          <a:xfrm>
            <a:off x="2057400" y="6548078"/>
            <a:ext cx="5638800" cy="228600"/>
          </a:xfrm>
          <a:prstGeom prst="rect">
            <a:avLst/>
          </a:prstGeom>
        </p:spPr>
        <p:txBody>
          <a:bodyPr vert="horz" lIns="91440" tIns="45720" rIns="91440" bIns="45720" rtlCol="0" anchor="ctr"/>
          <a:lstStyle>
            <a:lvl1pPr algn="l">
              <a:defRPr sz="700">
                <a:solidFill>
                  <a:schemeClr val="tx1">
                    <a:tint val="75000"/>
                  </a:schemeClr>
                </a:solidFill>
                <a:latin typeface="Arial" panose="020B0604020202020204" pitchFamily="34" charset="0"/>
                <a:cs typeface="Arial" panose="020B0604020202020204" pitchFamily="34" charset="0"/>
              </a:defRPr>
            </a:lvl1pPr>
          </a:lstStyle>
          <a:p>
            <a:r>
              <a:rPr lang="en-US" dirty="0"/>
              <a:t>Wiley Efficient Learning Better &amp; Faster</a:t>
            </a:r>
          </a:p>
        </p:txBody>
      </p:sp>
      <p:sp>
        <p:nvSpPr>
          <p:cNvPr id="19" name="Slide Number Placeholder 5"/>
          <p:cNvSpPr>
            <a:spLocks noGrp="1"/>
          </p:cNvSpPr>
          <p:nvPr>
            <p:ph type="sldNum" sz="quarter" idx="4"/>
          </p:nvPr>
        </p:nvSpPr>
        <p:spPr>
          <a:xfrm>
            <a:off x="361336" y="6548078"/>
            <a:ext cx="381000" cy="228600"/>
          </a:xfrm>
          <a:prstGeom prst="rect">
            <a:avLst/>
          </a:prstGeom>
        </p:spPr>
        <p:txBody>
          <a:bodyPr vert="horz" lIns="91440" tIns="45720" rIns="91440" bIns="45720" rtlCol="0" anchor="ctr"/>
          <a:lstStyle>
            <a:lvl1pPr algn="l">
              <a:defRPr sz="700">
                <a:solidFill>
                  <a:schemeClr val="tx1">
                    <a:tint val="75000"/>
                  </a:schemeClr>
                </a:solidFill>
                <a:latin typeface="Arial" panose="020B0604020202020204" pitchFamily="34" charset="0"/>
                <a:cs typeface="Arial" panose="020B0604020202020204" pitchFamily="34" charset="0"/>
              </a:defRPr>
            </a:lvl1p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426557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FED14B-7917-4FA7-95E3-E2E35BBC0BA4}" type="datetime4">
              <a:rPr lang="en-US" smtClean="0"/>
              <a:pPr/>
              <a:t>May 8, 2018</a:t>
            </a:fld>
            <a:endParaRPr lang="en-US" dirty="0"/>
          </a:p>
        </p:txBody>
      </p:sp>
      <p:sp>
        <p:nvSpPr>
          <p:cNvPr id="5" name="Footer Placeholder 4"/>
          <p:cNvSpPr>
            <a:spLocks noGrp="1"/>
          </p:cNvSpPr>
          <p:nvPr>
            <p:ph type="ftr" sz="quarter" idx="11"/>
          </p:nvPr>
        </p:nvSpPr>
        <p:spPr/>
        <p:txBody>
          <a:bodyPr/>
          <a:lstStyle/>
          <a:p>
            <a:r>
              <a:rPr lang="en-US" dirty="0"/>
              <a:t>Wiley Efficient Learning Better &amp; Faster</a:t>
            </a:r>
          </a:p>
        </p:txBody>
      </p:sp>
      <p:sp>
        <p:nvSpPr>
          <p:cNvPr id="6" name="Slide Number Placeholder 5"/>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274545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2AF98A-6F50-49D6-8BEF-8D23AC5DED0F}" type="datetime4">
              <a:rPr lang="en-US" smtClean="0"/>
              <a:pPr/>
              <a:t>May 8, 2018</a:t>
            </a:fld>
            <a:endParaRPr lang="en-US" dirty="0"/>
          </a:p>
        </p:txBody>
      </p:sp>
      <p:sp>
        <p:nvSpPr>
          <p:cNvPr id="6" name="Footer Placeholder 5"/>
          <p:cNvSpPr>
            <a:spLocks noGrp="1"/>
          </p:cNvSpPr>
          <p:nvPr>
            <p:ph type="ftr" sz="quarter" idx="11"/>
          </p:nvPr>
        </p:nvSpPr>
        <p:spPr/>
        <p:txBody>
          <a:bodyPr/>
          <a:lstStyle/>
          <a:p>
            <a:r>
              <a:rPr lang="en-US" dirty="0"/>
              <a:t>Wiley Efficient Learning Better &amp; Faster</a:t>
            </a:r>
          </a:p>
        </p:txBody>
      </p:sp>
      <p:sp>
        <p:nvSpPr>
          <p:cNvPr id="7" name="Slide Number Placeholder 6"/>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761590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123E375-2629-468E-8390-266EB4799CB4}" type="datetime4">
              <a:rPr lang="en-US" smtClean="0"/>
              <a:pPr/>
              <a:t>May 8, 2018</a:t>
            </a:fld>
            <a:endParaRPr lang="en-US" dirty="0"/>
          </a:p>
        </p:txBody>
      </p:sp>
      <p:sp>
        <p:nvSpPr>
          <p:cNvPr id="8" name="Footer Placeholder 7"/>
          <p:cNvSpPr>
            <a:spLocks noGrp="1"/>
          </p:cNvSpPr>
          <p:nvPr>
            <p:ph type="ftr" sz="quarter" idx="11"/>
          </p:nvPr>
        </p:nvSpPr>
        <p:spPr/>
        <p:txBody>
          <a:bodyPr/>
          <a:lstStyle/>
          <a:p>
            <a:r>
              <a:rPr lang="en-US" dirty="0"/>
              <a:t>Wiley Efficient Learning Better &amp; Faster</a:t>
            </a:r>
          </a:p>
        </p:txBody>
      </p:sp>
      <p:sp>
        <p:nvSpPr>
          <p:cNvPr id="9" name="Slide Number Placeholder 8"/>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2290995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92A907-FDF3-4BCE-A0D3-34C7BDBDDD77}" type="datetime4">
              <a:rPr lang="en-US" smtClean="0"/>
              <a:pPr/>
              <a:t>May 8, 2018</a:t>
            </a:fld>
            <a:endParaRPr lang="en-US" dirty="0"/>
          </a:p>
        </p:txBody>
      </p:sp>
      <p:sp>
        <p:nvSpPr>
          <p:cNvPr id="4" name="Footer Placeholder 3"/>
          <p:cNvSpPr>
            <a:spLocks noGrp="1"/>
          </p:cNvSpPr>
          <p:nvPr>
            <p:ph type="ftr" sz="quarter" idx="11"/>
          </p:nvPr>
        </p:nvSpPr>
        <p:spPr/>
        <p:txBody>
          <a:bodyPr/>
          <a:lstStyle/>
          <a:p>
            <a:r>
              <a:rPr lang="en-US" dirty="0"/>
              <a:t>Wiley Efficient Learning Better &amp; Faster</a:t>
            </a:r>
          </a:p>
        </p:txBody>
      </p:sp>
      <p:sp>
        <p:nvSpPr>
          <p:cNvPr id="5" name="Slide Number Placeholder 4"/>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302395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E4291D-B70B-4838-8048-0FAF4514ADBD}" type="datetime4">
              <a:rPr lang="en-US" smtClean="0"/>
              <a:pPr/>
              <a:t>May 8, 2018</a:t>
            </a:fld>
            <a:endParaRPr lang="en-US" dirty="0"/>
          </a:p>
        </p:txBody>
      </p:sp>
      <p:sp>
        <p:nvSpPr>
          <p:cNvPr id="3" name="Footer Placeholder 2"/>
          <p:cNvSpPr>
            <a:spLocks noGrp="1"/>
          </p:cNvSpPr>
          <p:nvPr>
            <p:ph type="ftr" sz="quarter" idx="11"/>
          </p:nvPr>
        </p:nvSpPr>
        <p:spPr/>
        <p:txBody>
          <a:bodyPr/>
          <a:lstStyle/>
          <a:p>
            <a:r>
              <a:rPr lang="en-US" dirty="0"/>
              <a:t>Wiley Efficient Learning Better &amp; Faster</a:t>
            </a:r>
          </a:p>
        </p:txBody>
      </p:sp>
      <p:sp>
        <p:nvSpPr>
          <p:cNvPr id="4" name="Slide Number Placeholder 3"/>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1215022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2E4C5C-F1E9-485D-A76B-F4096F7D006B}" type="datetime4">
              <a:rPr lang="en-US" smtClean="0"/>
              <a:pPr/>
              <a:t>May 8, 2018</a:t>
            </a:fld>
            <a:endParaRPr lang="en-US" dirty="0"/>
          </a:p>
        </p:txBody>
      </p:sp>
      <p:sp>
        <p:nvSpPr>
          <p:cNvPr id="6" name="Footer Placeholder 5"/>
          <p:cNvSpPr>
            <a:spLocks noGrp="1"/>
          </p:cNvSpPr>
          <p:nvPr>
            <p:ph type="ftr" sz="quarter" idx="11"/>
          </p:nvPr>
        </p:nvSpPr>
        <p:spPr/>
        <p:txBody>
          <a:bodyPr/>
          <a:lstStyle/>
          <a:p>
            <a:r>
              <a:rPr lang="en-US" dirty="0"/>
              <a:t>Wiley Efficient Learning Better &amp; Faster</a:t>
            </a:r>
          </a:p>
        </p:txBody>
      </p:sp>
      <p:sp>
        <p:nvSpPr>
          <p:cNvPr id="7" name="Slide Number Placeholder 6"/>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2040175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E6B538-317D-4043-908A-3DE7A5E928D8}" type="datetime4">
              <a:rPr lang="en-US" smtClean="0"/>
              <a:pPr/>
              <a:t>May 8, 2018</a:t>
            </a:fld>
            <a:endParaRPr lang="en-US" dirty="0"/>
          </a:p>
        </p:txBody>
      </p:sp>
      <p:sp>
        <p:nvSpPr>
          <p:cNvPr id="6" name="Footer Placeholder 5"/>
          <p:cNvSpPr>
            <a:spLocks noGrp="1"/>
          </p:cNvSpPr>
          <p:nvPr>
            <p:ph type="ftr" sz="quarter" idx="11"/>
          </p:nvPr>
        </p:nvSpPr>
        <p:spPr/>
        <p:txBody>
          <a:bodyPr/>
          <a:lstStyle/>
          <a:p>
            <a:r>
              <a:rPr lang="en-US" dirty="0"/>
              <a:t>Wiley Efficient Learning Better &amp; Faster</a:t>
            </a:r>
          </a:p>
        </p:txBody>
      </p:sp>
      <p:sp>
        <p:nvSpPr>
          <p:cNvPr id="7" name="Slide Number Placeholder 6"/>
          <p:cNvSpPr>
            <a:spLocks noGrp="1"/>
          </p:cNvSpPr>
          <p:nvPr>
            <p:ph type="sldNum" sz="quarter" idx="12"/>
          </p:nvPr>
        </p:nvSpPr>
        <p:spPr/>
        <p:txBody>
          <a:bodyPr/>
          <a:lstStyle/>
          <a:p>
            <a:fld id="{75CB3967-FCFC-430E-81C4-890C0A6AB596}" type="slidenum">
              <a:rPr lang="en-US" smtClean="0"/>
              <a:pPr/>
              <a:t>‹#›</a:t>
            </a:fld>
            <a:endParaRPr lang="en-US" dirty="0"/>
          </a:p>
        </p:txBody>
      </p:sp>
    </p:spTree>
    <p:extLst>
      <p:ext uri="{BB962C8B-B14F-4D97-AF65-F5344CB8AC3E}">
        <p14:creationId xmlns:p14="http://schemas.microsoft.com/office/powerpoint/2010/main" val="51110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818147"/>
            <a:ext cx="9144000" cy="5603291"/>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548078"/>
            <a:ext cx="1066800" cy="228600"/>
          </a:xfrm>
          <a:prstGeom prst="rect">
            <a:avLst/>
          </a:prstGeom>
        </p:spPr>
        <p:txBody>
          <a:bodyPr vert="horz" lIns="91440" tIns="45720" rIns="91440" bIns="45720" rtlCol="0" anchor="ctr"/>
          <a:lstStyle>
            <a:lvl1pPr algn="l">
              <a:defRPr sz="700">
                <a:solidFill>
                  <a:schemeClr val="tx1">
                    <a:tint val="75000"/>
                  </a:schemeClr>
                </a:solidFill>
                <a:latin typeface="Arial" panose="020B0604020202020204" pitchFamily="34" charset="0"/>
                <a:cs typeface="Arial" panose="020B0604020202020204" pitchFamily="34" charset="0"/>
              </a:defRPr>
            </a:lvl1pPr>
          </a:lstStyle>
          <a:p>
            <a:fld id="{4F18C2A4-6BBF-4BFD-84AB-FAEF0157D2DD}" type="datetime4">
              <a:rPr lang="en-US" smtClean="0"/>
              <a:pPr/>
              <a:t>May 8, 2018</a:t>
            </a:fld>
            <a:endParaRPr lang="en-US" dirty="0"/>
          </a:p>
        </p:txBody>
      </p:sp>
      <p:sp>
        <p:nvSpPr>
          <p:cNvPr id="5" name="Footer Placeholder 4"/>
          <p:cNvSpPr>
            <a:spLocks noGrp="1"/>
          </p:cNvSpPr>
          <p:nvPr>
            <p:ph type="ftr" sz="quarter" idx="3"/>
          </p:nvPr>
        </p:nvSpPr>
        <p:spPr>
          <a:xfrm>
            <a:off x="2057400" y="6548078"/>
            <a:ext cx="5638800" cy="228600"/>
          </a:xfrm>
          <a:prstGeom prst="rect">
            <a:avLst/>
          </a:prstGeom>
        </p:spPr>
        <p:txBody>
          <a:bodyPr vert="horz" lIns="91440" tIns="45720" rIns="91440" bIns="45720" rtlCol="0" anchor="ctr"/>
          <a:lstStyle>
            <a:lvl1pPr algn="l">
              <a:defRPr sz="700">
                <a:solidFill>
                  <a:schemeClr val="tx1">
                    <a:tint val="75000"/>
                  </a:schemeClr>
                </a:solidFill>
                <a:latin typeface="Arial" panose="020B0604020202020204" pitchFamily="34" charset="0"/>
                <a:cs typeface="Arial" panose="020B0604020202020204" pitchFamily="34" charset="0"/>
              </a:defRPr>
            </a:lvl1pPr>
          </a:lstStyle>
          <a:p>
            <a:r>
              <a:rPr lang="en-US" dirty="0"/>
              <a:t>Wiley Efficient Learning Better &amp; Faster</a:t>
            </a:r>
          </a:p>
        </p:txBody>
      </p:sp>
      <p:sp>
        <p:nvSpPr>
          <p:cNvPr id="6" name="Slide Number Placeholder 5"/>
          <p:cNvSpPr>
            <a:spLocks noGrp="1"/>
          </p:cNvSpPr>
          <p:nvPr>
            <p:ph type="sldNum" sz="quarter" idx="4"/>
          </p:nvPr>
        </p:nvSpPr>
        <p:spPr>
          <a:xfrm>
            <a:off x="361336" y="6548078"/>
            <a:ext cx="381000" cy="228600"/>
          </a:xfrm>
          <a:prstGeom prst="rect">
            <a:avLst/>
          </a:prstGeom>
        </p:spPr>
        <p:txBody>
          <a:bodyPr vert="horz" lIns="91440" tIns="45720" rIns="91440" bIns="45720" rtlCol="0" anchor="ctr"/>
          <a:lstStyle>
            <a:lvl1pPr algn="l">
              <a:defRPr sz="700">
                <a:solidFill>
                  <a:schemeClr val="tx1">
                    <a:tint val="75000"/>
                  </a:schemeClr>
                </a:solidFill>
                <a:latin typeface="Arial" panose="020B0604020202020204" pitchFamily="34" charset="0"/>
                <a:cs typeface="Arial" panose="020B0604020202020204" pitchFamily="34" charset="0"/>
              </a:defRPr>
            </a:lvl1pPr>
          </a:lstStyle>
          <a:p>
            <a:fld id="{75CB3967-FCFC-430E-81C4-890C0A6AB596}" type="slidenum">
              <a:rPr lang="en-US" smtClean="0"/>
              <a:pPr/>
              <a:t>‹#›</a:t>
            </a:fld>
            <a:endParaRPr lang="en-US" dirty="0"/>
          </a:p>
        </p:txBody>
      </p:sp>
      <p:sp>
        <p:nvSpPr>
          <p:cNvPr id="7" name="Rectangle 6"/>
          <p:cNvSpPr/>
          <p:nvPr userDrawn="1"/>
        </p:nvSpPr>
        <p:spPr>
          <a:xfrm>
            <a:off x="0" y="0"/>
            <a:ext cx="9144000" cy="814388"/>
          </a:xfrm>
          <a:prstGeom prst="rect">
            <a:avLst/>
          </a:prstGeom>
          <a:solidFill>
            <a:srgbClr val="333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61336" y="46038"/>
            <a:ext cx="6725264" cy="715962"/>
          </a:xfrm>
          <a:prstGeom prst="rect">
            <a:avLst/>
          </a:prstGeom>
        </p:spPr>
        <p:txBody>
          <a:bodyPr vert="horz" lIns="91440" tIns="45720" rIns="91440" bIns="45720" rtlCol="0" anchor="b" anchorCtr="0">
            <a:normAutofit/>
          </a:bodyPr>
          <a:lstStyle/>
          <a:p>
            <a:r>
              <a:rPr lang="en-US" dirty="0"/>
              <a:t>Click to edit Master title style</a:t>
            </a:r>
          </a:p>
        </p:txBody>
      </p:sp>
      <p:pic>
        <p:nvPicPr>
          <p:cNvPr id="14" name="Picture 13"/>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182464" y="227288"/>
            <a:ext cx="1555750" cy="128531"/>
          </a:xfrm>
          <a:prstGeom prst="rect">
            <a:avLst/>
          </a:prstGeom>
        </p:spPr>
      </p:pic>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67368" y="6577012"/>
            <a:ext cx="609600" cy="128588"/>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38443"/>
          </a:xfrm>
          <a:prstGeom prst="rect">
            <a:avLst/>
          </a:prstGeom>
        </p:spPr>
      </p:pic>
    </p:spTree>
    <p:extLst>
      <p:ext uri="{BB962C8B-B14F-4D97-AF65-F5344CB8AC3E}">
        <p14:creationId xmlns:p14="http://schemas.microsoft.com/office/powerpoint/2010/main" val="1614764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spcBef>
          <a:spcPct val="0"/>
        </a:spcBef>
        <a:buNone/>
        <a:defRPr sz="2000" b="1"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efficientlearning.com/cfa/products/level-1/11th-hour-bundle/"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www.efficientlearning.com/cfa/final-review-class"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351270" y="2130425"/>
            <a:ext cx="8602230" cy="1470025"/>
          </a:xfrm>
        </p:spPr>
        <p:txBody>
          <a:bodyPr anchor="ctr">
            <a:normAutofit/>
          </a:bodyPr>
          <a:lstStyle/>
          <a:p>
            <a:r>
              <a:rPr lang="en-US" dirty="0"/>
              <a:t>CFA Exam Strategies &amp; Reminders</a:t>
            </a:r>
          </a:p>
        </p:txBody>
      </p:sp>
      <p:sp>
        <p:nvSpPr>
          <p:cNvPr id="4" name="Date Placeholder 3"/>
          <p:cNvSpPr>
            <a:spLocks noGrp="1"/>
          </p:cNvSpPr>
          <p:nvPr>
            <p:ph type="dt" sz="half" idx="10"/>
          </p:nvPr>
        </p:nvSpPr>
        <p:spPr/>
        <p:txBody>
          <a:bodyPr/>
          <a:lstStyle/>
          <a:p>
            <a:fld id="{88ECF053-D9CB-4780-B30F-1CA48E542466}" type="datetime4">
              <a:rPr lang="en-US" smtClean="0"/>
              <a:pPr/>
              <a:t>May 8, 2018</a:t>
            </a:fld>
            <a:endParaRPr lang="en-US" dirty="0"/>
          </a:p>
        </p:txBody>
      </p:sp>
    </p:spTree>
    <p:extLst>
      <p:ext uri="{BB962C8B-B14F-4D97-AF65-F5344CB8AC3E}">
        <p14:creationId xmlns:p14="http://schemas.microsoft.com/office/powerpoint/2010/main" val="472484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latin typeface="Source sans pro"/>
              </a:rPr>
              <a:t>How the Level II Exam Differs from Level I</a:t>
            </a:r>
            <a:endParaRPr lang="en-MY" dirty="0"/>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10</a:t>
            </a:fld>
            <a:endParaRPr lang="en-US" dirty="0"/>
          </a:p>
        </p:txBody>
      </p:sp>
      <p:sp>
        <p:nvSpPr>
          <p:cNvPr id="4" name="Rectangle 3">
            <a:extLst>
              <a:ext uri="{FF2B5EF4-FFF2-40B4-BE49-F238E27FC236}">
                <a16:creationId xmlns:a16="http://schemas.microsoft.com/office/drawing/2014/main" id="{8D796A4B-BE66-42D2-9EEC-5FFB9BBEFE49}"/>
              </a:ext>
            </a:extLst>
          </p:cNvPr>
          <p:cNvSpPr/>
          <p:nvPr/>
        </p:nvSpPr>
        <p:spPr>
          <a:xfrm>
            <a:off x="159283" y="1481359"/>
            <a:ext cx="8840183" cy="4736681"/>
          </a:xfrm>
          <a:prstGeom prst="rect">
            <a:avLst/>
          </a:prstGeom>
        </p:spPr>
        <p:txBody>
          <a:bodyPr wrap="square">
            <a:spAutoFit/>
          </a:bodyPr>
          <a:lstStyle/>
          <a:p>
            <a:pPr>
              <a:lnSpc>
                <a:spcPct val="90000"/>
              </a:lnSpc>
              <a:spcBef>
                <a:spcPts val="1000"/>
              </a:spcBef>
            </a:pPr>
            <a:r>
              <a:rPr lang="en-CA" b="1" dirty="0">
                <a:latin typeface="Source sans pro"/>
              </a:rPr>
              <a:t>Vignettes</a:t>
            </a:r>
            <a:r>
              <a:rPr lang="en-CA" dirty="0">
                <a:latin typeface="Source sans pro"/>
              </a:rPr>
              <a:t> can be quite involved with the data you need either:</a:t>
            </a:r>
          </a:p>
          <a:p>
            <a:pPr marL="285750" indent="-285750">
              <a:lnSpc>
                <a:spcPct val="90000"/>
              </a:lnSpc>
              <a:spcBef>
                <a:spcPts val="1000"/>
              </a:spcBef>
              <a:buFontTx/>
              <a:buChar char="-"/>
            </a:pPr>
            <a:r>
              <a:rPr lang="en-CA" i="1" dirty="0">
                <a:latin typeface="Source sans pro"/>
              </a:rPr>
              <a:t>buried</a:t>
            </a:r>
            <a:r>
              <a:rPr lang="en-CA" dirty="0">
                <a:latin typeface="Source sans pro"/>
              </a:rPr>
              <a:t> in the text; or </a:t>
            </a:r>
          </a:p>
          <a:p>
            <a:pPr marL="285750" indent="-285750">
              <a:lnSpc>
                <a:spcPct val="90000"/>
              </a:lnSpc>
              <a:spcBef>
                <a:spcPts val="1000"/>
              </a:spcBef>
              <a:buFontTx/>
              <a:buChar char="-"/>
            </a:pPr>
            <a:r>
              <a:rPr lang="en-CA" i="1" dirty="0">
                <a:latin typeface="Source sans pro"/>
              </a:rPr>
              <a:t>mixed</a:t>
            </a:r>
            <a:r>
              <a:rPr lang="en-CA" dirty="0">
                <a:latin typeface="Source sans pro"/>
              </a:rPr>
              <a:t> in a table with </a:t>
            </a:r>
            <a:r>
              <a:rPr lang="en-CA" u="sng" dirty="0">
                <a:latin typeface="Source sans pro"/>
              </a:rPr>
              <a:t>ir</a:t>
            </a:r>
            <a:r>
              <a:rPr lang="en-CA" dirty="0">
                <a:latin typeface="Source sans pro"/>
              </a:rPr>
              <a:t>relevant data.  </a:t>
            </a:r>
          </a:p>
          <a:p>
            <a:pPr>
              <a:lnSpc>
                <a:spcPct val="90000"/>
              </a:lnSpc>
              <a:spcBef>
                <a:spcPts val="1000"/>
              </a:spcBef>
            </a:pPr>
            <a:r>
              <a:rPr lang="en-CA" dirty="0">
                <a:latin typeface="Source sans pro"/>
              </a:rPr>
              <a:t>As you read each vignette, you should </a:t>
            </a:r>
            <a:r>
              <a:rPr lang="en-CA" i="1" dirty="0">
                <a:effectLst>
                  <a:outerShdw blurRad="38100" dist="38100" dir="2700000" algn="tl">
                    <a:srgbClr val="000000">
                      <a:alpha val="43137"/>
                    </a:srgbClr>
                  </a:outerShdw>
                </a:effectLst>
                <a:latin typeface="Source sans pro"/>
              </a:rPr>
              <a:t>circle and/or underline</a:t>
            </a:r>
            <a:r>
              <a:rPr lang="en-CA" dirty="0">
                <a:latin typeface="Source sans pro"/>
              </a:rPr>
              <a:t> the </a:t>
            </a:r>
            <a:r>
              <a:rPr lang="en-CA" u="sng" dirty="0">
                <a:latin typeface="Source sans pro"/>
              </a:rPr>
              <a:t>relevant</a:t>
            </a:r>
            <a:r>
              <a:rPr lang="en-CA" dirty="0">
                <a:latin typeface="Source sans pro"/>
              </a:rPr>
              <a:t> data that you're going to need.  </a:t>
            </a:r>
          </a:p>
          <a:p>
            <a:pPr>
              <a:lnSpc>
                <a:spcPct val="90000"/>
              </a:lnSpc>
              <a:spcBef>
                <a:spcPts val="1000"/>
              </a:spcBef>
            </a:pPr>
            <a:r>
              <a:rPr lang="en-CA" dirty="0">
                <a:latin typeface="Source sans pro"/>
              </a:rPr>
              <a:t>Making </a:t>
            </a:r>
            <a:r>
              <a:rPr lang="en-CA" i="1" dirty="0">
                <a:effectLst>
                  <a:outerShdw blurRad="38100" dist="38100" dir="2700000" algn="tl">
                    <a:srgbClr val="000000">
                      <a:alpha val="43137"/>
                    </a:srgbClr>
                  </a:outerShdw>
                </a:effectLst>
                <a:latin typeface="Source sans pro"/>
              </a:rPr>
              <a:t>annotations</a:t>
            </a:r>
            <a:r>
              <a:rPr lang="en-CA" dirty="0">
                <a:latin typeface="Source sans pro"/>
              </a:rPr>
              <a:t> in the margins of the exam booklet also helps.  </a:t>
            </a:r>
          </a:p>
          <a:p>
            <a:pPr>
              <a:lnSpc>
                <a:spcPct val="90000"/>
              </a:lnSpc>
              <a:spcBef>
                <a:spcPts val="1000"/>
              </a:spcBef>
            </a:pPr>
            <a:r>
              <a:rPr lang="en-CA" dirty="0">
                <a:latin typeface="Source sans pro"/>
              </a:rPr>
              <a:t>The point is to get the relevant data out to where you can get at it </a:t>
            </a:r>
            <a:r>
              <a:rPr lang="en-CA" i="1" dirty="0">
                <a:effectLst>
                  <a:outerShdw blurRad="38100" dist="38100" dir="2700000" algn="tl">
                    <a:srgbClr val="000000">
                      <a:alpha val="43137"/>
                    </a:srgbClr>
                  </a:outerShdw>
                </a:effectLst>
                <a:latin typeface="Source sans pro"/>
              </a:rPr>
              <a:t>without re-reading the vignette </a:t>
            </a:r>
            <a:r>
              <a:rPr lang="en-CA" i="1" u="sng" dirty="0">
                <a:effectLst>
                  <a:outerShdw blurRad="38100" dist="38100" dir="2700000" algn="tl">
                    <a:srgbClr val="000000">
                      <a:alpha val="43137"/>
                    </a:srgbClr>
                  </a:outerShdw>
                </a:effectLst>
                <a:latin typeface="Source sans pro"/>
              </a:rPr>
              <a:t>three</a:t>
            </a:r>
            <a:r>
              <a:rPr lang="en-CA" i="1" dirty="0">
                <a:effectLst>
                  <a:outerShdw blurRad="38100" dist="38100" dir="2700000" algn="tl">
                    <a:srgbClr val="000000">
                      <a:alpha val="43137"/>
                    </a:srgbClr>
                  </a:outerShdw>
                </a:effectLst>
                <a:latin typeface="Source sans pro"/>
              </a:rPr>
              <a:t> times!!! </a:t>
            </a:r>
            <a:r>
              <a:rPr lang="en-CA" i="1" dirty="0">
                <a:effectLst>
                  <a:outerShdw blurRad="38100" dist="38100" dir="2700000" algn="tl">
                    <a:srgbClr val="000000">
                      <a:alpha val="43137"/>
                    </a:srgbClr>
                  </a:outerShdw>
                </a:effectLst>
                <a:latin typeface="Source sans pro"/>
                <a:sym typeface="Wingdings" panose="05000000000000000000" pitchFamily="2" charset="2"/>
              </a:rPr>
              <a:t></a:t>
            </a:r>
            <a:r>
              <a:rPr lang="en-CA" dirty="0">
                <a:latin typeface="Source sans pro"/>
              </a:rPr>
              <a:t>.  </a:t>
            </a:r>
          </a:p>
          <a:p>
            <a:pPr marL="285750" indent="-285750">
              <a:lnSpc>
                <a:spcPct val="90000"/>
              </a:lnSpc>
              <a:spcBef>
                <a:spcPts val="1000"/>
              </a:spcBef>
              <a:buFontTx/>
              <a:buChar char="-"/>
            </a:pPr>
            <a:r>
              <a:rPr lang="en-CA" dirty="0">
                <a:latin typeface="Source sans pro"/>
              </a:rPr>
              <a:t>Level II is 100% multiple-choice in item set format. </a:t>
            </a:r>
          </a:p>
          <a:p>
            <a:pPr marL="285750" indent="-285750">
              <a:lnSpc>
                <a:spcPct val="90000"/>
              </a:lnSpc>
              <a:spcBef>
                <a:spcPts val="1000"/>
              </a:spcBef>
              <a:buFontTx/>
              <a:buChar char="-"/>
            </a:pPr>
            <a:r>
              <a:rPr lang="en-CA" dirty="0">
                <a:latin typeface="Source sans pro"/>
              </a:rPr>
              <a:t>An Item set is a long case or vignette followed by six multiple-choice questions relating to the case. </a:t>
            </a:r>
          </a:p>
          <a:p>
            <a:pPr marL="285750" indent="-285750">
              <a:lnSpc>
                <a:spcPct val="90000"/>
              </a:lnSpc>
              <a:spcBef>
                <a:spcPts val="1000"/>
              </a:spcBef>
              <a:buFontTx/>
              <a:buChar char="-"/>
            </a:pPr>
            <a:r>
              <a:rPr lang="en-CA" dirty="0">
                <a:latin typeface="Source sans pro"/>
              </a:rPr>
              <a:t>Because it takes longer to read the item sets, there are only 120 questions on the Level II exam. </a:t>
            </a:r>
          </a:p>
          <a:p>
            <a:pPr marL="285750" indent="-285750">
              <a:lnSpc>
                <a:spcPct val="90000"/>
              </a:lnSpc>
              <a:spcBef>
                <a:spcPts val="1000"/>
              </a:spcBef>
              <a:buFontTx/>
              <a:buChar char="-"/>
            </a:pPr>
            <a:r>
              <a:rPr lang="en-CA" dirty="0">
                <a:latin typeface="Source sans pro"/>
              </a:rPr>
              <a:t>Level II emphasizes asset valuation and application of the tools learned at Level I. </a:t>
            </a:r>
          </a:p>
        </p:txBody>
      </p:sp>
    </p:spTree>
    <p:extLst>
      <p:ext uri="{BB962C8B-B14F-4D97-AF65-F5344CB8AC3E}">
        <p14:creationId xmlns:p14="http://schemas.microsoft.com/office/powerpoint/2010/main" val="4149429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Circle’n Annotate</a:t>
            </a:r>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11</a:t>
            </a:fld>
            <a:endParaRPr lang="en-US" dirty="0"/>
          </a:p>
        </p:txBody>
      </p:sp>
      <p:pic>
        <p:nvPicPr>
          <p:cNvPr id="7" name="Picture 6">
            <a:extLst>
              <a:ext uri="{FF2B5EF4-FFF2-40B4-BE49-F238E27FC236}">
                <a16:creationId xmlns:a16="http://schemas.microsoft.com/office/drawing/2014/main" id="{F8315463-D2A8-42B7-83FE-4009973B1E00}"/>
              </a:ext>
            </a:extLst>
          </p:cNvPr>
          <p:cNvPicPr>
            <a:picLocks noChangeAspect="1"/>
          </p:cNvPicPr>
          <p:nvPr/>
        </p:nvPicPr>
        <p:blipFill>
          <a:blip r:embed="rId3"/>
          <a:stretch>
            <a:fillRect/>
          </a:stretch>
        </p:blipFill>
        <p:spPr>
          <a:xfrm>
            <a:off x="1480737" y="818483"/>
            <a:ext cx="6698522" cy="5570518"/>
          </a:xfrm>
          <a:prstGeom prst="rect">
            <a:avLst/>
          </a:prstGeom>
        </p:spPr>
      </p:pic>
      <p:sp>
        <p:nvSpPr>
          <p:cNvPr id="9" name="Content Placeholder 2">
            <a:extLst>
              <a:ext uri="{FF2B5EF4-FFF2-40B4-BE49-F238E27FC236}">
                <a16:creationId xmlns:a16="http://schemas.microsoft.com/office/drawing/2014/main" id="{4CCCC29B-D9A8-411C-AA31-CD54901FDE58}"/>
              </a:ext>
            </a:extLst>
          </p:cNvPr>
          <p:cNvSpPr txBox="1">
            <a:spLocks/>
          </p:cNvSpPr>
          <p:nvPr/>
        </p:nvSpPr>
        <p:spPr>
          <a:xfrm>
            <a:off x="1474839" y="1116845"/>
            <a:ext cx="6698522" cy="715962"/>
          </a:xfrm>
          <a:prstGeom prst="rect">
            <a:avLst/>
          </a:prstGeom>
          <a:solidFill>
            <a:schemeClr val="bg1"/>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CA" sz="1250">
                <a:latin typeface="+mj-lt"/>
              </a:rPr>
              <a:t>Chris Ansell, CFA, is an analyst looking into a new stock, Degraaf Bodybuilding Institute (DBI, $14,50).  DBI provides seminars on how to improve your physique at its corporate headquarters in Baldavia.  Ansell starts his analysis on July 1, 20X5 and he has gathered the following information:</a:t>
            </a:r>
            <a:endParaRPr lang="en-CA" sz="1250" dirty="0">
              <a:latin typeface="+mj-lt"/>
            </a:endParaRPr>
          </a:p>
        </p:txBody>
      </p:sp>
      <p:sp>
        <p:nvSpPr>
          <p:cNvPr id="10" name="Content Placeholder 2">
            <a:extLst>
              <a:ext uri="{FF2B5EF4-FFF2-40B4-BE49-F238E27FC236}">
                <a16:creationId xmlns:a16="http://schemas.microsoft.com/office/drawing/2014/main" id="{589762D7-6F82-4CDA-A45E-735CD107D58B}"/>
              </a:ext>
            </a:extLst>
          </p:cNvPr>
          <p:cNvSpPr txBox="1">
            <a:spLocks/>
          </p:cNvSpPr>
          <p:nvPr/>
        </p:nvSpPr>
        <p:spPr>
          <a:xfrm>
            <a:off x="2542130" y="1773188"/>
            <a:ext cx="4059740" cy="715962"/>
          </a:xfrm>
          <a:prstGeom prst="rect">
            <a:avLst/>
          </a:prstGeom>
          <a:solidFill>
            <a:schemeClr val="bg1"/>
          </a:solidFill>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CA" sz="1250" b="1" dirty="0">
                <a:latin typeface="+mj-lt"/>
              </a:rPr>
              <a:t>Degraaf Bodybuilding Institute</a:t>
            </a:r>
          </a:p>
          <a:p>
            <a:pPr marL="0" indent="0" algn="ctr">
              <a:buFont typeface="Arial" panose="020B0604020202020204" pitchFamily="34" charset="0"/>
              <a:buNone/>
            </a:pPr>
            <a:r>
              <a:rPr lang="en-CA" sz="1250" b="1" dirty="0">
                <a:latin typeface="+mj-lt"/>
              </a:rPr>
              <a:t>Financial Statements for Years Ended 6/30/X4 and 6/30/X5</a:t>
            </a:r>
          </a:p>
          <a:p>
            <a:pPr marL="0" indent="0" algn="ctr">
              <a:buFont typeface="Arial" panose="020B0604020202020204" pitchFamily="34" charset="0"/>
              <a:buNone/>
            </a:pPr>
            <a:r>
              <a:rPr lang="en-CA" sz="1250" dirty="0">
                <a:latin typeface="+mj-lt"/>
              </a:rPr>
              <a:t>($ millions, except per share data)</a:t>
            </a:r>
          </a:p>
        </p:txBody>
      </p:sp>
    </p:spTree>
    <p:extLst>
      <p:ext uri="{BB962C8B-B14F-4D97-AF65-F5344CB8AC3E}">
        <p14:creationId xmlns:p14="http://schemas.microsoft.com/office/powerpoint/2010/main" val="3652418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Circle’n Annotate</a:t>
            </a:r>
          </a:p>
        </p:txBody>
      </p:sp>
      <p:sp>
        <p:nvSpPr>
          <p:cNvPr id="6" name="Slide Number Placeholder 5"/>
          <p:cNvSpPr>
            <a:spLocks noGrp="1"/>
          </p:cNvSpPr>
          <p:nvPr>
            <p:ph type="sldNum" sz="quarter" idx="4"/>
          </p:nvPr>
        </p:nvSpPr>
        <p:spPr/>
        <p:txBody>
          <a:bodyPr/>
          <a:lstStyle/>
          <a:p>
            <a:fld id="{75CB3967-FCFC-430E-81C4-890C0A6AB596}" type="slidenum">
              <a:rPr lang="en-US" smtClean="0"/>
              <a:pPr/>
              <a:t>12</a:t>
            </a:fld>
            <a:endParaRPr lang="en-US" dirty="0"/>
          </a:p>
        </p:txBody>
      </p:sp>
      <p:sp>
        <p:nvSpPr>
          <p:cNvPr id="10" name="Content Placeholder 2">
            <a:extLst>
              <a:ext uri="{FF2B5EF4-FFF2-40B4-BE49-F238E27FC236}">
                <a16:creationId xmlns:a16="http://schemas.microsoft.com/office/drawing/2014/main" id="{33CE518B-13F2-4BD0-8D18-0CA8E02BE760}"/>
              </a:ext>
            </a:extLst>
          </p:cNvPr>
          <p:cNvSpPr>
            <a:spLocks noGrp="1"/>
          </p:cNvSpPr>
          <p:nvPr>
            <p:ph idx="1"/>
          </p:nvPr>
        </p:nvSpPr>
        <p:spPr>
          <a:xfrm>
            <a:off x="243348" y="2190528"/>
            <a:ext cx="8664678" cy="4667472"/>
          </a:xfrm>
        </p:spPr>
        <p:txBody>
          <a:bodyPr>
            <a:normAutofit/>
          </a:bodyPr>
          <a:lstStyle/>
          <a:p>
            <a:pPr marL="0" indent="0">
              <a:buNone/>
            </a:pPr>
            <a:r>
              <a:rPr lang="en-CA" sz="2000" dirty="0">
                <a:latin typeface="Source sans pro"/>
              </a:rPr>
              <a:t>DBI's free cash flow to the firm (FCFF) for the year ending June 30, 20X5 is closest to: </a:t>
            </a:r>
          </a:p>
          <a:p>
            <a:pPr marL="457200" indent="-457200">
              <a:buAutoNum type="alphaLcPeriod"/>
            </a:pPr>
            <a:r>
              <a:rPr lang="en-CA" sz="2000" dirty="0">
                <a:latin typeface="Source sans pro"/>
              </a:rPr>
              <a:t>$(3.9) million. </a:t>
            </a:r>
          </a:p>
          <a:p>
            <a:pPr marL="457200" indent="-457200">
              <a:buAutoNum type="alphaLcPeriod"/>
            </a:pPr>
            <a:r>
              <a:rPr lang="en-CA" sz="2000" dirty="0">
                <a:latin typeface="Source sans pro"/>
              </a:rPr>
              <a:t>$9.1 million. </a:t>
            </a:r>
          </a:p>
          <a:p>
            <a:pPr marL="457200" indent="-457200">
              <a:buAutoNum type="alphaLcPeriod"/>
            </a:pPr>
            <a:r>
              <a:rPr lang="en-CA" sz="2000" dirty="0">
                <a:latin typeface="Source sans pro"/>
              </a:rPr>
              <a:t>$13.1 million.</a:t>
            </a:r>
            <a:endParaRPr lang="en-CA" sz="1600" dirty="0">
              <a:latin typeface="Source sans pro"/>
            </a:endParaRPr>
          </a:p>
        </p:txBody>
      </p:sp>
    </p:spTree>
    <p:extLst>
      <p:ext uri="{BB962C8B-B14F-4D97-AF65-F5344CB8AC3E}">
        <p14:creationId xmlns:p14="http://schemas.microsoft.com/office/powerpoint/2010/main" val="3780644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Circle’n Annotate</a:t>
            </a:r>
          </a:p>
        </p:txBody>
      </p:sp>
      <p:sp>
        <p:nvSpPr>
          <p:cNvPr id="6" name="Slide Number Placeholder 5"/>
          <p:cNvSpPr>
            <a:spLocks noGrp="1"/>
          </p:cNvSpPr>
          <p:nvPr>
            <p:ph type="sldNum" sz="quarter" idx="4"/>
          </p:nvPr>
        </p:nvSpPr>
        <p:spPr/>
        <p:txBody>
          <a:bodyPr/>
          <a:lstStyle/>
          <a:p>
            <a:fld id="{75CB3967-FCFC-430E-81C4-890C0A6AB596}" type="slidenum">
              <a:rPr lang="en-US" smtClean="0"/>
              <a:pPr/>
              <a:t>13</a:t>
            </a:fld>
            <a:endParaRPr lang="en-US" dirty="0"/>
          </a:p>
        </p:txBody>
      </p:sp>
      <p:sp>
        <p:nvSpPr>
          <p:cNvPr id="7" name="Content Placeholder 2">
            <a:extLst>
              <a:ext uri="{FF2B5EF4-FFF2-40B4-BE49-F238E27FC236}">
                <a16:creationId xmlns:a16="http://schemas.microsoft.com/office/drawing/2014/main" id="{AC67A67C-361A-46A6-A789-D352EC44E5E1}"/>
              </a:ext>
            </a:extLst>
          </p:cNvPr>
          <p:cNvSpPr>
            <a:spLocks noGrp="1"/>
          </p:cNvSpPr>
          <p:nvPr>
            <p:ph idx="1"/>
          </p:nvPr>
        </p:nvSpPr>
        <p:spPr>
          <a:xfrm>
            <a:off x="243348" y="2190528"/>
            <a:ext cx="8635181" cy="4667472"/>
          </a:xfrm>
        </p:spPr>
        <p:txBody>
          <a:bodyPr>
            <a:normAutofit/>
          </a:bodyPr>
          <a:lstStyle/>
          <a:p>
            <a:pPr marL="0" indent="0">
              <a:buNone/>
            </a:pPr>
            <a:r>
              <a:rPr lang="en-CA" sz="2000" dirty="0">
                <a:latin typeface="Source sans pro"/>
              </a:rPr>
              <a:t>Choice "c" is correct.  </a:t>
            </a:r>
          </a:p>
          <a:p>
            <a:pPr marL="0" indent="0">
              <a:buNone/>
            </a:pPr>
            <a:r>
              <a:rPr lang="en-CA" sz="2000" dirty="0">
                <a:latin typeface="Source sans pro"/>
              </a:rPr>
              <a:t>The FCFF is calculated as follows:</a:t>
            </a:r>
          </a:p>
          <a:p>
            <a:pPr marL="0" indent="0">
              <a:buNone/>
            </a:pPr>
            <a:endParaRPr lang="en-CA" sz="1600" dirty="0">
              <a:latin typeface="Source sans pro"/>
            </a:endParaRPr>
          </a:p>
        </p:txBody>
      </p:sp>
      <p:pic>
        <p:nvPicPr>
          <p:cNvPr id="8" name="Picture 7">
            <a:extLst>
              <a:ext uri="{FF2B5EF4-FFF2-40B4-BE49-F238E27FC236}">
                <a16:creationId xmlns:a16="http://schemas.microsoft.com/office/drawing/2014/main" id="{C046E679-E4A1-4538-90BE-9C902C2C4C9A}"/>
              </a:ext>
            </a:extLst>
          </p:cNvPr>
          <p:cNvPicPr>
            <a:picLocks noChangeAspect="1"/>
          </p:cNvPicPr>
          <p:nvPr/>
        </p:nvPicPr>
        <p:blipFill>
          <a:blip r:embed="rId3"/>
          <a:stretch>
            <a:fillRect/>
          </a:stretch>
        </p:blipFill>
        <p:spPr>
          <a:xfrm>
            <a:off x="2574239" y="3227947"/>
            <a:ext cx="4965138" cy="1296317"/>
          </a:xfrm>
          <a:prstGeom prst="rect">
            <a:avLst/>
          </a:prstGeom>
        </p:spPr>
      </p:pic>
    </p:spTree>
    <p:extLst>
      <p:ext uri="{BB962C8B-B14F-4D97-AF65-F5344CB8AC3E}">
        <p14:creationId xmlns:p14="http://schemas.microsoft.com/office/powerpoint/2010/main" val="294180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Circle’n Annotate</a:t>
            </a:r>
          </a:p>
        </p:txBody>
      </p:sp>
      <p:sp>
        <p:nvSpPr>
          <p:cNvPr id="6" name="Slide Number Placeholder 5"/>
          <p:cNvSpPr>
            <a:spLocks noGrp="1"/>
          </p:cNvSpPr>
          <p:nvPr>
            <p:ph type="sldNum" sz="quarter" idx="4"/>
          </p:nvPr>
        </p:nvSpPr>
        <p:spPr/>
        <p:txBody>
          <a:bodyPr/>
          <a:lstStyle/>
          <a:p>
            <a:fld id="{75CB3967-FCFC-430E-81C4-890C0A6AB596}" type="slidenum">
              <a:rPr lang="en-US" smtClean="0"/>
              <a:pPr/>
              <a:t>14</a:t>
            </a:fld>
            <a:endParaRPr lang="en-US" dirty="0"/>
          </a:p>
        </p:txBody>
      </p:sp>
      <p:pic>
        <p:nvPicPr>
          <p:cNvPr id="7" name="Picture 6">
            <a:extLst>
              <a:ext uri="{FF2B5EF4-FFF2-40B4-BE49-F238E27FC236}">
                <a16:creationId xmlns:a16="http://schemas.microsoft.com/office/drawing/2014/main" id="{9FB92452-1AF8-4075-B5DA-00B13095D0CC}"/>
              </a:ext>
            </a:extLst>
          </p:cNvPr>
          <p:cNvPicPr>
            <a:picLocks noChangeAspect="1"/>
          </p:cNvPicPr>
          <p:nvPr/>
        </p:nvPicPr>
        <p:blipFill>
          <a:blip r:embed="rId3"/>
          <a:stretch>
            <a:fillRect/>
          </a:stretch>
        </p:blipFill>
        <p:spPr>
          <a:xfrm>
            <a:off x="1480737" y="818483"/>
            <a:ext cx="6698522" cy="5570518"/>
          </a:xfrm>
          <a:prstGeom prst="rect">
            <a:avLst/>
          </a:prstGeom>
        </p:spPr>
      </p:pic>
      <p:sp>
        <p:nvSpPr>
          <p:cNvPr id="9" name="Content Placeholder 2">
            <a:extLst>
              <a:ext uri="{FF2B5EF4-FFF2-40B4-BE49-F238E27FC236}">
                <a16:creationId xmlns:a16="http://schemas.microsoft.com/office/drawing/2014/main" id="{012DE21D-8DD8-48A6-AC34-6BED7651584B}"/>
              </a:ext>
            </a:extLst>
          </p:cNvPr>
          <p:cNvSpPr>
            <a:spLocks noGrp="1"/>
          </p:cNvSpPr>
          <p:nvPr>
            <p:ph idx="1"/>
          </p:nvPr>
        </p:nvSpPr>
        <p:spPr>
          <a:xfrm>
            <a:off x="1474839" y="1116845"/>
            <a:ext cx="6698522" cy="715962"/>
          </a:xfrm>
          <a:solidFill>
            <a:schemeClr val="bg1"/>
          </a:solidFill>
        </p:spPr>
        <p:txBody>
          <a:bodyPr>
            <a:normAutofit/>
          </a:bodyPr>
          <a:lstStyle/>
          <a:p>
            <a:pPr marL="0" indent="0">
              <a:buNone/>
            </a:pPr>
            <a:r>
              <a:rPr lang="en-CA" sz="1250" dirty="0">
                <a:latin typeface="+mj-lt"/>
              </a:rPr>
              <a:t>Chris Ansell, CFA, is an analyst looking into a new stock, Degraaf Bodybuilding Institute (DBI, $14,50).  DBI provides seminars on how to improve your physique at its corporate headquarters in Baldavia.  Ansell starts his analysis on July 1, 20X5 and he has gathered the following information:</a:t>
            </a:r>
          </a:p>
        </p:txBody>
      </p:sp>
      <p:sp>
        <p:nvSpPr>
          <p:cNvPr id="12" name="Content Placeholder 2">
            <a:extLst>
              <a:ext uri="{FF2B5EF4-FFF2-40B4-BE49-F238E27FC236}">
                <a16:creationId xmlns:a16="http://schemas.microsoft.com/office/drawing/2014/main" id="{9F822E25-EA1E-41CC-95DA-064F43D25393}"/>
              </a:ext>
            </a:extLst>
          </p:cNvPr>
          <p:cNvSpPr txBox="1">
            <a:spLocks/>
          </p:cNvSpPr>
          <p:nvPr/>
        </p:nvSpPr>
        <p:spPr>
          <a:xfrm>
            <a:off x="2542130" y="1773188"/>
            <a:ext cx="4059740" cy="715962"/>
          </a:xfrm>
          <a:prstGeom prst="rect">
            <a:avLst/>
          </a:prstGeom>
          <a:solidFill>
            <a:schemeClr val="bg1"/>
          </a:solidFill>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CA" sz="1250" b="1" dirty="0">
                <a:latin typeface="+mj-lt"/>
              </a:rPr>
              <a:t>Degraaf Bodybuilding Institute</a:t>
            </a:r>
          </a:p>
          <a:p>
            <a:pPr marL="0" indent="0" algn="ctr">
              <a:buFont typeface="Arial" panose="020B0604020202020204" pitchFamily="34" charset="0"/>
              <a:buNone/>
            </a:pPr>
            <a:r>
              <a:rPr lang="en-CA" sz="1250" b="1" dirty="0">
                <a:latin typeface="+mj-lt"/>
              </a:rPr>
              <a:t>Financial Statements for Years Ended 6/30/X4 and 6/30/X5</a:t>
            </a:r>
          </a:p>
          <a:p>
            <a:pPr marL="0" indent="0" algn="ctr">
              <a:buFont typeface="Arial" panose="020B0604020202020204" pitchFamily="34" charset="0"/>
              <a:buNone/>
            </a:pPr>
            <a:r>
              <a:rPr lang="en-CA" sz="1250" dirty="0">
                <a:latin typeface="+mj-lt"/>
              </a:rPr>
              <a:t>($ millions, except per share data)</a:t>
            </a:r>
          </a:p>
        </p:txBody>
      </p:sp>
      <p:sp>
        <p:nvSpPr>
          <p:cNvPr id="14" name="Oval 13">
            <a:extLst>
              <a:ext uri="{FF2B5EF4-FFF2-40B4-BE49-F238E27FC236}">
                <a16:creationId xmlns:a16="http://schemas.microsoft.com/office/drawing/2014/main" id="{CCB981E4-76EF-4893-ABF9-084CC5F7D36C}"/>
              </a:ext>
            </a:extLst>
          </p:cNvPr>
          <p:cNvSpPr/>
          <p:nvPr/>
        </p:nvSpPr>
        <p:spPr>
          <a:xfrm>
            <a:off x="6459300" y="5008086"/>
            <a:ext cx="378050" cy="1813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6" name="Oval 15">
            <a:extLst>
              <a:ext uri="{FF2B5EF4-FFF2-40B4-BE49-F238E27FC236}">
                <a16:creationId xmlns:a16="http://schemas.microsoft.com/office/drawing/2014/main" id="{6C70544D-FD4A-41FA-A2F0-27297F4D8DCB}"/>
              </a:ext>
            </a:extLst>
          </p:cNvPr>
          <p:cNvSpPr/>
          <p:nvPr/>
        </p:nvSpPr>
        <p:spPr>
          <a:xfrm>
            <a:off x="6470116" y="5591135"/>
            <a:ext cx="378050" cy="1813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7" name="Oval 16">
            <a:extLst>
              <a:ext uri="{FF2B5EF4-FFF2-40B4-BE49-F238E27FC236}">
                <a16:creationId xmlns:a16="http://schemas.microsoft.com/office/drawing/2014/main" id="{0F703E65-7D10-48F7-9703-2BE436F669B9}"/>
              </a:ext>
            </a:extLst>
          </p:cNvPr>
          <p:cNvSpPr/>
          <p:nvPr/>
        </p:nvSpPr>
        <p:spPr>
          <a:xfrm>
            <a:off x="6476016" y="4836022"/>
            <a:ext cx="378050" cy="1813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8" name="Content Placeholder 2">
            <a:extLst>
              <a:ext uri="{FF2B5EF4-FFF2-40B4-BE49-F238E27FC236}">
                <a16:creationId xmlns:a16="http://schemas.microsoft.com/office/drawing/2014/main" id="{B1272513-C7D7-4BEA-9BFC-CB8504041B7A}"/>
              </a:ext>
            </a:extLst>
          </p:cNvPr>
          <p:cNvSpPr txBox="1">
            <a:spLocks/>
          </p:cNvSpPr>
          <p:nvPr/>
        </p:nvSpPr>
        <p:spPr>
          <a:xfrm>
            <a:off x="7007449" y="2867042"/>
            <a:ext cx="1393233" cy="448395"/>
          </a:xfrm>
          <a:prstGeom prst="rect">
            <a:avLst/>
          </a:prstGeom>
          <a:ln>
            <a:solidFill>
              <a:schemeClr val="tx1"/>
            </a:solidFill>
          </a:ln>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CA" sz="1000" dirty="0">
                <a:latin typeface="+mj-lt"/>
                <a:cs typeface="Times New Roman" panose="02020603050405020304" pitchFamily="18" charset="0"/>
              </a:rPr>
              <a:t>∆</a:t>
            </a:r>
            <a:r>
              <a:rPr lang="en-CA" sz="1000" dirty="0">
                <a:latin typeface="+mj-lt"/>
              </a:rPr>
              <a:t>Net PP&amp;E + D = FC Inv</a:t>
            </a:r>
          </a:p>
          <a:p>
            <a:pPr marL="0" indent="0">
              <a:buNone/>
            </a:pPr>
            <a:r>
              <a:rPr lang="en-CA" sz="1000" dirty="0">
                <a:latin typeface="+mj-lt"/>
              </a:rPr>
              <a:t>(110 – 102) + 17 = 25</a:t>
            </a:r>
          </a:p>
        </p:txBody>
      </p:sp>
      <p:sp>
        <p:nvSpPr>
          <p:cNvPr id="19" name="Rectangle 18">
            <a:extLst>
              <a:ext uri="{FF2B5EF4-FFF2-40B4-BE49-F238E27FC236}">
                <a16:creationId xmlns:a16="http://schemas.microsoft.com/office/drawing/2014/main" id="{DE3AABEF-4700-4669-BA0A-9D492FF4A509}"/>
              </a:ext>
            </a:extLst>
          </p:cNvPr>
          <p:cNvSpPr/>
          <p:nvPr/>
        </p:nvSpPr>
        <p:spPr>
          <a:xfrm>
            <a:off x="5344815" y="2955577"/>
            <a:ext cx="1503351" cy="1899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Rectangle 22">
            <a:extLst>
              <a:ext uri="{FF2B5EF4-FFF2-40B4-BE49-F238E27FC236}">
                <a16:creationId xmlns:a16="http://schemas.microsoft.com/office/drawing/2014/main" id="{4E6F2D6F-2234-4EF7-88CF-1FFA1467F1C9}"/>
              </a:ext>
            </a:extLst>
          </p:cNvPr>
          <p:cNvSpPr/>
          <p:nvPr/>
        </p:nvSpPr>
        <p:spPr>
          <a:xfrm>
            <a:off x="5344815" y="2771146"/>
            <a:ext cx="1503351" cy="1899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Rectangle 23">
            <a:extLst>
              <a:ext uri="{FF2B5EF4-FFF2-40B4-BE49-F238E27FC236}">
                <a16:creationId xmlns:a16="http://schemas.microsoft.com/office/drawing/2014/main" id="{A0CE93DF-4873-4763-B852-47FAA44876A5}"/>
              </a:ext>
            </a:extLst>
          </p:cNvPr>
          <p:cNvSpPr/>
          <p:nvPr/>
        </p:nvSpPr>
        <p:spPr>
          <a:xfrm>
            <a:off x="5333999" y="3357261"/>
            <a:ext cx="1503351" cy="1899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26" name="Connector: Elbow 25">
            <a:extLst>
              <a:ext uri="{FF2B5EF4-FFF2-40B4-BE49-F238E27FC236}">
                <a16:creationId xmlns:a16="http://schemas.microsoft.com/office/drawing/2014/main" id="{62A5FF45-53A0-4B6E-9615-FC49587D9A5C}"/>
              </a:ext>
            </a:extLst>
          </p:cNvPr>
          <p:cNvCxnSpPr>
            <a:cxnSpLocks/>
            <a:stCxn id="23" idx="1"/>
          </p:cNvCxnSpPr>
          <p:nvPr/>
        </p:nvCxnSpPr>
        <p:spPr>
          <a:xfrm rot="10800000" flipV="1">
            <a:off x="5145221" y="2866103"/>
            <a:ext cx="199595" cy="586115"/>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9DBF98E-6363-480E-A161-F6CD32775C0D}"/>
              </a:ext>
            </a:extLst>
          </p:cNvPr>
          <p:cNvCxnSpPr>
            <a:cxnSpLocks/>
            <a:endCxn id="24" idx="1"/>
          </p:cNvCxnSpPr>
          <p:nvPr/>
        </p:nvCxnSpPr>
        <p:spPr>
          <a:xfrm>
            <a:off x="5144236" y="3452219"/>
            <a:ext cx="189763"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Content Placeholder 2">
            <a:extLst>
              <a:ext uri="{FF2B5EF4-FFF2-40B4-BE49-F238E27FC236}">
                <a16:creationId xmlns:a16="http://schemas.microsoft.com/office/drawing/2014/main" id="{93AA4505-9150-47DC-B328-1FA778119E2D}"/>
              </a:ext>
            </a:extLst>
          </p:cNvPr>
          <p:cNvSpPr txBox="1">
            <a:spLocks/>
          </p:cNvSpPr>
          <p:nvPr/>
        </p:nvSpPr>
        <p:spPr>
          <a:xfrm>
            <a:off x="3500777" y="3189756"/>
            <a:ext cx="1644440" cy="525331"/>
          </a:xfrm>
          <a:prstGeom prst="rect">
            <a:avLst/>
          </a:prstGeom>
          <a:ln>
            <a:solidFill>
              <a:schemeClr val="tx1"/>
            </a:solidFill>
          </a:ln>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CA" sz="1250" dirty="0">
                <a:latin typeface="+mj-lt"/>
                <a:cs typeface="Times New Roman" panose="02020603050405020304" pitchFamily="18" charset="0"/>
              </a:rPr>
              <a:t>∆OA - </a:t>
            </a:r>
            <a:r>
              <a:rPr lang="en-CA" sz="1250" dirty="0">
                <a:cs typeface="Times New Roman" panose="02020603050405020304" pitchFamily="18" charset="0"/>
              </a:rPr>
              <a:t>∆OL = WC Inv</a:t>
            </a:r>
            <a:r>
              <a:rPr lang="en-CA" sz="1250" dirty="0">
                <a:latin typeface="+mj-lt"/>
                <a:cs typeface="Times New Roman" panose="02020603050405020304" pitchFamily="18" charset="0"/>
              </a:rPr>
              <a:t> </a:t>
            </a:r>
            <a:endParaRPr lang="en-CA" sz="1250" dirty="0">
              <a:latin typeface="+mj-lt"/>
            </a:endParaRPr>
          </a:p>
          <a:p>
            <a:pPr marL="0" indent="0">
              <a:buNone/>
            </a:pPr>
            <a:r>
              <a:rPr lang="en-CA" sz="1250" dirty="0">
                <a:cs typeface="Times New Roman" panose="02020603050405020304" pitchFamily="18" charset="0"/>
              </a:rPr>
              <a:t>= (56-30) – (50-22) = -2</a:t>
            </a:r>
          </a:p>
        </p:txBody>
      </p:sp>
      <p:cxnSp>
        <p:nvCxnSpPr>
          <p:cNvPr id="41" name="Connector: Elbow 40">
            <a:extLst>
              <a:ext uri="{FF2B5EF4-FFF2-40B4-BE49-F238E27FC236}">
                <a16:creationId xmlns:a16="http://schemas.microsoft.com/office/drawing/2014/main" id="{5B81F096-1F64-48F7-9445-E591DC59D0B6}"/>
              </a:ext>
            </a:extLst>
          </p:cNvPr>
          <p:cNvCxnSpPr>
            <a:cxnSpLocks/>
            <a:stCxn id="19" idx="3"/>
          </p:cNvCxnSpPr>
          <p:nvPr/>
        </p:nvCxnSpPr>
        <p:spPr>
          <a:xfrm>
            <a:off x="6848166" y="3050535"/>
            <a:ext cx="157560" cy="2046534"/>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CAFB501-39A2-4398-894C-141B218F0715}"/>
              </a:ext>
            </a:extLst>
          </p:cNvPr>
          <p:cNvCxnSpPr>
            <a:cxnSpLocks/>
          </p:cNvCxnSpPr>
          <p:nvPr/>
        </p:nvCxnSpPr>
        <p:spPr>
          <a:xfrm>
            <a:off x="6815963" y="5097069"/>
            <a:ext cx="18976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11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Let the Weightage Guide You</a:t>
            </a:r>
          </a:p>
        </p:txBody>
      </p:sp>
      <p:sp>
        <p:nvSpPr>
          <p:cNvPr id="6" name="Slide Number Placeholder 5"/>
          <p:cNvSpPr>
            <a:spLocks noGrp="1"/>
          </p:cNvSpPr>
          <p:nvPr>
            <p:ph type="sldNum" sz="quarter" idx="4"/>
          </p:nvPr>
        </p:nvSpPr>
        <p:spPr/>
        <p:txBody>
          <a:bodyPr/>
          <a:lstStyle/>
          <a:p>
            <a:fld id="{75CB3967-FCFC-430E-81C4-890C0A6AB596}" type="slidenum">
              <a:rPr lang="en-US" smtClean="0"/>
              <a:pPr/>
              <a:t>15</a:t>
            </a:fld>
            <a:endParaRPr lang="en-US" dirty="0"/>
          </a:p>
        </p:txBody>
      </p:sp>
      <p:pic>
        <p:nvPicPr>
          <p:cNvPr id="2" name="Picture 1">
            <a:extLst>
              <a:ext uri="{FF2B5EF4-FFF2-40B4-BE49-F238E27FC236}">
                <a16:creationId xmlns:a16="http://schemas.microsoft.com/office/drawing/2014/main" id="{4998C3F6-A52F-4B0B-9997-24230B106C7E}"/>
              </a:ext>
            </a:extLst>
          </p:cNvPr>
          <p:cNvPicPr>
            <a:picLocks noChangeAspect="1"/>
          </p:cNvPicPr>
          <p:nvPr/>
        </p:nvPicPr>
        <p:blipFill>
          <a:blip r:embed="rId3"/>
          <a:stretch>
            <a:fillRect/>
          </a:stretch>
        </p:blipFill>
        <p:spPr>
          <a:xfrm>
            <a:off x="361336" y="1095443"/>
            <a:ext cx="4713351" cy="4680025"/>
          </a:xfrm>
          <a:prstGeom prst="rect">
            <a:avLst/>
          </a:prstGeom>
        </p:spPr>
      </p:pic>
      <p:sp>
        <p:nvSpPr>
          <p:cNvPr id="4" name="Rectangle 3">
            <a:extLst>
              <a:ext uri="{FF2B5EF4-FFF2-40B4-BE49-F238E27FC236}">
                <a16:creationId xmlns:a16="http://schemas.microsoft.com/office/drawing/2014/main" id="{8D796A4B-BE66-42D2-9EEC-5FFB9BBEFE49}"/>
              </a:ext>
            </a:extLst>
          </p:cNvPr>
          <p:cNvSpPr/>
          <p:nvPr/>
        </p:nvSpPr>
        <p:spPr>
          <a:xfrm>
            <a:off x="5279923" y="1117455"/>
            <a:ext cx="3613354" cy="5206554"/>
          </a:xfrm>
          <a:prstGeom prst="rect">
            <a:avLst/>
          </a:prstGeom>
        </p:spPr>
        <p:txBody>
          <a:bodyPr wrap="square">
            <a:spAutoFit/>
          </a:bodyPr>
          <a:lstStyle/>
          <a:p>
            <a:pPr marL="285750" indent="-285750">
              <a:lnSpc>
                <a:spcPct val="90000"/>
              </a:lnSpc>
              <a:spcBef>
                <a:spcPts val="1000"/>
              </a:spcBef>
              <a:buFontTx/>
              <a:buChar char="-"/>
            </a:pPr>
            <a:r>
              <a:rPr lang="en-CA" sz="2000" dirty="0"/>
              <a:t>There are 120 multiple-choice questions in item set format on the Level 2 CFA Exam, but they're longer.  So pace and stamina is still very important! These are the exam topic weights.  Note the most important topics.  FRA includes Corporate Finance; Asset Valuation comprises Equity, Debt, Derivatives, and Alternative Investments.   </a:t>
            </a:r>
          </a:p>
          <a:p>
            <a:pPr marL="285750" indent="-285750">
              <a:lnSpc>
                <a:spcPct val="90000"/>
              </a:lnSpc>
              <a:spcBef>
                <a:spcPts val="1000"/>
              </a:spcBef>
              <a:buFontTx/>
              <a:buChar char="-"/>
            </a:pPr>
            <a:r>
              <a:rPr lang="en-CA" sz="2000" dirty="0"/>
              <a:t>Note that no one has ever failed the CFA exam with a score below 70%…so that's the target.  That means you can easily miss 72 questions and still pass! </a:t>
            </a:r>
          </a:p>
        </p:txBody>
      </p:sp>
      <p:sp>
        <p:nvSpPr>
          <p:cNvPr id="14" name="Oval 13">
            <a:extLst>
              <a:ext uri="{FF2B5EF4-FFF2-40B4-BE49-F238E27FC236}">
                <a16:creationId xmlns:a16="http://schemas.microsoft.com/office/drawing/2014/main" id="{5E4A5C76-734E-47BC-A0F4-46C8FD4AD926}"/>
              </a:ext>
            </a:extLst>
          </p:cNvPr>
          <p:cNvSpPr/>
          <p:nvPr/>
        </p:nvSpPr>
        <p:spPr>
          <a:xfrm>
            <a:off x="3787386" y="3081301"/>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Oval 14">
            <a:extLst>
              <a:ext uri="{FF2B5EF4-FFF2-40B4-BE49-F238E27FC236}">
                <a16:creationId xmlns:a16="http://schemas.microsoft.com/office/drawing/2014/main" id="{4B956BB9-0709-4741-AF14-7C21A9AF7B89}"/>
              </a:ext>
            </a:extLst>
          </p:cNvPr>
          <p:cNvSpPr/>
          <p:nvPr/>
        </p:nvSpPr>
        <p:spPr>
          <a:xfrm>
            <a:off x="3771160" y="3429000"/>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6" name="Oval 15">
            <a:extLst>
              <a:ext uri="{FF2B5EF4-FFF2-40B4-BE49-F238E27FC236}">
                <a16:creationId xmlns:a16="http://schemas.microsoft.com/office/drawing/2014/main" id="{9DC107CE-39B5-4A1B-8E9F-ABD1C5C76531}"/>
              </a:ext>
            </a:extLst>
          </p:cNvPr>
          <p:cNvSpPr/>
          <p:nvPr/>
        </p:nvSpPr>
        <p:spPr>
          <a:xfrm>
            <a:off x="3787385" y="3769455"/>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8" name="Oval 17">
            <a:extLst>
              <a:ext uri="{FF2B5EF4-FFF2-40B4-BE49-F238E27FC236}">
                <a16:creationId xmlns:a16="http://schemas.microsoft.com/office/drawing/2014/main" id="{8F726217-ED4E-4405-9266-5662EE77D5CF}"/>
              </a:ext>
            </a:extLst>
          </p:cNvPr>
          <p:cNvSpPr/>
          <p:nvPr/>
        </p:nvSpPr>
        <p:spPr>
          <a:xfrm>
            <a:off x="3787384" y="2046611"/>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Oval 18">
            <a:extLst>
              <a:ext uri="{FF2B5EF4-FFF2-40B4-BE49-F238E27FC236}">
                <a16:creationId xmlns:a16="http://schemas.microsoft.com/office/drawing/2014/main" id="{F397EFD0-ADC7-4BD2-93D6-895A99F82BF2}"/>
              </a:ext>
            </a:extLst>
          </p:cNvPr>
          <p:cNvSpPr/>
          <p:nvPr/>
        </p:nvSpPr>
        <p:spPr>
          <a:xfrm>
            <a:off x="3778531" y="4084307"/>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084147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latin typeface="Source sans pro"/>
              </a:rPr>
              <a:t>How the Level III Exam Differs from Level II</a:t>
            </a:r>
            <a:endParaRPr lang="en-MY" dirty="0"/>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16</a:t>
            </a:fld>
            <a:endParaRPr lang="en-US" dirty="0"/>
          </a:p>
        </p:txBody>
      </p:sp>
      <p:sp>
        <p:nvSpPr>
          <p:cNvPr id="4" name="Rectangle 3">
            <a:extLst>
              <a:ext uri="{FF2B5EF4-FFF2-40B4-BE49-F238E27FC236}">
                <a16:creationId xmlns:a16="http://schemas.microsoft.com/office/drawing/2014/main" id="{8D796A4B-BE66-42D2-9EEC-5FFB9BBEFE49}"/>
              </a:ext>
            </a:extLst>
          </p:cNvPr>
          <p:cNvSpPr/>
          <p:nvPr/>
        </p:nvSpPr>
        <p:spPr>
          <a:xfrm>
            <a:off x="457200" y="1481359"/>
            <a:ext cx="8542266" cy="2977225"/>
          </a:xfrm>
          <a:prstGeom prst="rect">
            <a:avLst/>
          </a:prstGeom>
        </p:spPr>
        <p:txBody>
          <a:bodyPr wrap="square">
            <a:spAutoFit/>
          </a:bodyPr>
          <a:lstStyle/>
          <a:p>
            <a:pPr>
              <a:lnSpc>
                <a:spcPct val="90000"/>
              </a:lnSpc>
              <a:spcBef>
                <a:spcPts val="1000"/>
              </a:spcBef>
            </a:pPr>
            <a:r>
              <a:rPr lang="en-CA" b="1" dirty="0">
                <a:latin typeface="Source sans pro"/>
              </a:rPr>
              <a:t>Time management is key --</a:t>
            </a:r>
          </a:p>
          <a:p>
            <a:pPr marL="285750" indent="-285750">
              <a:lnSpc>
                <a:spcPct val="90000"/>
              </a:lnSpc>
              <a:spcBef>
                <a:spcPts val="1000"/>
              </a:spcBef>
              <a:buFontTx/>
              <a:buChar char="-"/>
            </a:pPr>
            <a:r>
              <a:rPr lang="en-CA" dirty="0">
                <a:latin typeface="Source sans pro"/>
              </a:rPr>
              <a:t>The </a:t>
            </a:r>
            <a:r>
              <a:rPr lang="en-CA" i="1" dirty="0">
                <a:effectLst>
                  <a:outerShdw blurRad="38100" dist="38100" dir="2700000" algn="tl">
                    <a:srgbClr val="000000">
                      <a:alpha val="43137"/>
                    </a:srgbClr>
                  </a:outerShdw>
                </a:effectLst>
                <a:latin typeface="Source sans pro"/>
              </a:rPr>
              <a:t>essay</a:t>
            </a:r>
            <a:r>
              <a:rPr lang="en-CA" dirty="0">
                <a:latin typeface="Source sans pro"/>
              </a:rPr>
              <a:t> questions are the </a:t>
            </a:r>
            <a:r>
              <a:rPr lang="en-CA" u="sng" dirty="0">
                <a:latin typeface="Source sans pro"/>
              </a:rPr>
              <a:t>biggest</a:t>
            </a:r>
            <a:r>
              <a:rPr lang="en-CA" dirty="0">
                <a:latin typeface="Source sans pro"/>
              </a:rPr>
              <a:t> difference between LII and LIII.  </a:t>
            </a:r>
          </a:p>
          <a:p>
            <a:pPr marL="285750" indent="-285750">
              <a:lnSpc>
                <a:spcPct val="90000"/>
              </a:lnSpc>
              <a:spcBef>
                <a:spcPts val="1000"/>
              </a:spcBef>
              <a:buFontTx/>
              <a:buChar char="-"/>
            </a:pPr>
            <a:r>
              <a:rPr lang="en-CA" dirty="0">
                <a:latin typeface="Source sans pro"/>
              </a:rPr>
              <a:t>The item sets (afternoon) are the same as you saw at LII.  </a:t>
            </a:r>
          </a:p>
          <a:p>
            <a:pPr marL="285750" indent="-285750">
              <a:lnSpc>
                <a:spcPct val="90000"/>
              </a:lnSpc>
              <a:spcBef>
                <a:spcPts val="1000"/>
              </a:spcBef>
              <a:buFontTx/>
              <a:buChar char="-"/>
            </a:pPr>
            <a:r>
              <a:rPr lang="en-CA" dirty="0">
                <a:latin typeface="Source sans pro"/>
              </a:rPr>
              <a:t>There are 360 minutes allotted to complete the entire exam (the same as you saw at LI and LII), 3 hours in the morning and 3 hours in the afternoon. </a:t>
            </a:r>
          </a:p>
          <a:p>
            <a:pPr marL="285750" indent="-285750">
              <a:lnSpc>
                <a:spcPct val="90000"/>
              </a:lnSpc>
              <a:spcBef>
                <a:spcPts val="1000"/>
              </a:spcBef>
              <a:buFontTx/>
              <a:buChar char="-"/>
            </a:pPr>
            <a:r>
              <a:rPr lang="en-CA" b="1" dirty="0">
                <a:latin typeface="Source sans pro"/>
              </a:rPr>
              <a:t>Time management </a:t>
            </a:r>
            <a:r>
              <a:rPr lang="en-CA" dirty="0">
                <a:latin typeface="Source sans pro"/>
              </a:rPr>
              <a:t>is most critical for the Essay section of the exam because, unlike multiple-choice, if you run out of time, you can't just randomly guess and have any chance at winning some points by luck.  </a:t>
            </a:r>
          </a:p>
          <a:p>
            <a:pPr marL="285750" indent="-285750">
              <a:lnSpc>
                <a:spcPct val="90000"/>
              </a:lnSpc>
              <a:spcBef>
                <a:spcPts val="1000"/>
              </a:spcBef>
              <a:buFontTx/>
              <a:buChar char="-"/>
            </a:pPr>
            <a:r>
              <a:rPr lang="en-CA" dirty="0">
                <a:latin typeface="Source sans pro"/>
              </a:rPr>
              <a:t>See sample exams on CFA Institute's website under "candidate resources." </a:t>
            </a:r>
          </a:p>
        </p:txBody>
      </p:sp>
      <p:sp>
        <p:nvSpPr>
          <p:cNvPr id="2" name="Left Brace 1">
            <a:extLst>
              <a:ext uri="{FF2B5EF4-FFF2-40B4-BE49-F238E27FC236}">
                <a16:creationId xmlns:a16="http://schemas.microsoft.com/office/drawing/2014/main" id="{BAD93A49-A3A6-47CB-A97E-D693D92D982C}"/>
              </a:ext>
            </a:extLst>
          </p:cNvPr>
          <p:cNvSpPr/>
          <p:nvPr/>
        </p:nvSpPr>
        <p:spPr>
          <a:xfrm>
            <a:off x="277270" y="1993982"/>
            <a:ext cx="84066" cy="1435018"/>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dirty="0"/>
          </a:p>
        </p:txBody>
      </p:sp>
      <p:cxnSp>
        <p:nvCxnSpPr>
          <p:cNvPr id="8" name="Straight Arrow Connector 7">
            <a:extLst>
              <a:ext uri="{FF2B5EF4-FFF2-40B4-BE49-F238E27FC236}">
                <a16:creationId xmlns:a16="http://schemas.microsoft.com/office/drawing/2014/main" id="{D045676B-D76A-4BE7-B87A-478F946286F0}"/>
              </a:ext>
            </a:extLst>
          </p:cNvPr>
          <p:cNvCxnSpPr>
            <a:cxnSpLocks/>
          </p:cNvCxnSpPr>
          <p:nvPr/>
        </p:nvCxnSpPr>
        <p:spPr>
          <a:xfrm flipH="1" flipV="1">
            <a:off x="1559642" y="2143678"/>
            <a:ext cx="317090" cy="113562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076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latin typeface="Source sans pro"/>
              </a:rPr>
              <a:t>How the Level III Exam Differs from Level II</a:t>
            </a:r>
            <a:endParaRPr lang="en-MY" dirty="0"/>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17</a:t>
            </a:fld>
            <a:endParaRPr lang="en-US" dirty="0"/>
          </a:p>
        </p:txBody>
      </p:sp>
      <p:sp>
        <p:nvSpPr>
          <p:cNvPr id="13" name="Content Placeholder 2">
            <a:extLst>
              <a:ext uri="{FF2B5EF4-FFF2-40B4-BE49-F238E27FC236}">
                <a16:creationId xmlns:a16="http://schemas.microsoft.com/office/drawing/2014/main" id="{45701D90-3845-44D7-8A80-D80D9EF84A8B}"/>
              </a:ext>
            </a:extLst>
          </p:cNvPr>
          <p:cNvSpPr txBox="1">
            <a:spLocks/>
          </p:cNvSpPr>
          <p:nvPr/>
        </p:nvSpPr>
        <p:spPr>
          <a:xfrm>
            <a:off x="257359" y="1321303"/>
            <a:ext cx="8629282" cy="4667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CA" sz="2000" b="1" dirty="0">
                <a:latin typeface="Source sans pro"/>
              </a:rPr>
              <a:t>Note time allotted to each question</a:t>
            </a:r>
            <a:r>
              <a:rPr lang="en-CA" sz="2000" dirty="0">
                <a:latin typeface="Source sans pro"/>
              </a:rPr>
              <a:t> --</a:t>
            </a:r>
          </a:p>
          <a:p>
            <a:pPr>
              <a:buFontTx/>
              <a:buChar char="-"/>
            </a:pPr>
            <a:r>
              <a:rPr lang="en-CA" sz="2000" dirty="0">
                <a:latin typeface="Source sans pro"/>
              </a:rPr>
              <a:t>Note especially the time allotted to each question; i.e., </a:t>
            </a:r>
            <a:r>
              <a:rPr lang="en-CA" sz="2000" i="1" dirty="0">
                <a:effectLst>
                  <a:outerShdw blurRad="38100" dist="38100" dir="2700000" algn="tl">
                    <a:srgbClr val="000000">
                      <a:alpha val="43137"/>
                    </a:srgbClr>
                  </a:outerShdw>
                </a:effectLst>
                <a:latin typeface="Source sans pro"/>
              </a:rPr>
              <a:t>12 marks = 12 minutes</a:t>
            </a:r>
          </a:p>
          <a:p>
            <a:pPr>
              <a:buFontTx/>
              <a:buChar char="-"/>
            </a:pPr>
            <a:r>
              <a:rPr lang="en-CA" sz="2000" dirty="0">
                <a:latin typeface="Source sans pro"/>
              </a:rPr>
              <a:t>This is also the point value and will give you some idea of how much you are expected to write in your answer.</a:t>
            </a:r>
          </a:p>
          <a:p>
            <a:pPr marL="0" indent="0">
              <a:buFont typeface="Arial" panose="020B0604020202020204" pitchFamily="34" charset="0"/>
              <a:buNone/>
            </a:pPr>
            <a:r>
              <a:rPr lang="en-CA" sz="2000" b="1" dirty="0">
                <a:latin typeface="Source sans pro"/>
              </a:rPr>
              <a:t>Use bullet-point format</a:t>
            </a:r>
            <a:r>
              <a:rPr lang="en-CA" sz="2000" dirty="0">
                <a:latin typeface="Source sans pro"/>
              </a:rPr>
              <a:t> --</a:t>
            </a:r>
          </a:p>
          <a:p>
            <a:pPr>
              <a:buFontTx/>
              <a:buChar char="-"/>
            </a:pPr>
            <a:r>
              <a:rPr lang="en-CA" sz="2000" dirty="0">
                <a:latin typeface="Source sans pro"/>
              </a:rPr>
              <a:t>Your answer should be in outline or bullet-point format.  </a:t>
            </a:r>
          </a:p>
          <a:p>
            <a:pPr>
              <a:buFontTx/>
              <a:buChar char="-"/>
            </a:pPr>
            <a:r>
              <a:rPr lang="en-CA" sz="2000" dirty="0">
                <a:latin typeface="Source sans pro"/>
              </a:rPr>
              <a:t>There's no need to write in complete sentences (grammar, style, form doesn't count for or against you), but be careful that you get your point across clearly (make it easy for the grader).  </a:t>
            </a:r>
          </a:p>
          <a:p>
            <a:pPr marL="0" indent="0">
              <a:buFont typeface="Arial" panose="020B0604020202020204" pitchFamily="34" charset="0"/>
              <a:buNone/>
            </a:pPr>
            <a:r>
              <a:rPr lang="en-CA" sz="2000" b="1" dirty="0">
                <a:latin typeface="Source sans pro"/>
              </a:rPr>
              <a:t>Think first, then write</a:t>
            </a:r>
            <a:r>
              <a:rPr lang="en-CA" sz="2000" dirty="0">
                <a:latin typeface="Source sans pro"/>
              </a:rPr>
              <a:t> --</a:t>
            </a:r>
          </a:p>
          <a:p>
            <a:pPr>
              <a:buFontTx/>
              <a:buChar char="-"/>
            </a:pPr>
            <a:r>
              <a:rPr lang="en-CA" sz="2000" dirty="0">
                <a:latin typeface="Source sans pro"/>
              </a:rPr>
              <a:t>Answer in the space/template provided.  </a:t>
            </a:r>
          </a:p>
          <a:p>
            <a:pPr>
              <a:buFontTx/>
              <a:buChar char="-"/>
            </a:pPr>
            <a:r>
              <a:rPr lang="en-CA" sz="2000" dirty="0">
                <a:latin typeface="Source sans pro"/>
              </a:rPr>
              <a:t>Before you begin writing, think for a minute so you don't wind up scratching out large sections (i.e., don't confuse the grader). </a:t>
            </a:r>
          </a:p>
        </p:txBody>
      </p:sp>
    </p:spTree>
    <p:extLst>
      <p:ext uri="{BB962C8B-B14F-4D97-AF65-F5344CB8AC3E}">
        <p14:creationId xmlns:p14="http://schemas.microsoft.com/office/powerpoint/2010/main" val="216524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latin typeface="Source sans pro"/>
              </a:rPr>
              <a:t>Types of Essay Questions</a:t>
            </a:r>
            <a:endParaRPr lang="en-MY" dirty="0"/>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18</a:t>
            </a:fld>
            <a:endParaRPr lang="en-US" dirty="0"/>
          </a:p>
        </p:txBody>
      </p:sp>
      <p:sp>
        <p:nvSpPr>
          <p:cNvPr id="7" name="Content Placeholder 2">
            <a:extLst>
              <a:ext uri="{FF2B5EF4-FFF2-40B4-BE49-F238E27FC236}">
                <a16:creationId xmlns:a16="http://schemas.microsoft.com/office/drawing/2014/main" id="{156DEF89-B597-4896-AE94-6A6E23AA93FF}"/>
              </a:ext>
            </a:extLst>
          </p:cNvPr>
          <p:cNvSpPr txBox="1">
            <a:spLocks/>
          </p:cNvSpPr>
          <p:nvPr/>
        </p:nvSpPr>
        <p:spPr>
          <a:xfrm>
            <a:off x="280956" y="1405914"/>
            <a:ext cx="8582087" cy="4667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CA" sz="2000" dirty="0">
                <a:latin typeface="Source sans pro"/>
              </a:rPr>
              <a:t>There are </a:t>
            </a:r>
            <a:r>
              <a:rPr lang="en-CA" sz="2000" i="1" dirty="0">
                <a:effectLst>
                  <a:outerShdw blurRad="38100" dist="38100" dir="2700000" algn="tl">
                    <a:srgbClr val="000000">
                      <a:alpha val="43137"/>
                    </a:srgbClr>
                  </a:outerShdw>
                </a:effectLst>
                <a:latin typeface="Source sans pro"/>
              </a:rPr>
              <a:t>10-15</a:t>
            </a:r>
            <a:r>
              <a:rPr lang="en-CA" sz="2000" dirty="0">
                <a:latin typeface="Source sans pro"/>
              </a:rPr>
              <a:t> </a:t>
            </a:r>
            <a:r>
              <a:rPr lang="en-CA" sz="2000" i="1" dirty="0">
                <a:effectLst>
                  <a:outerShdw blurRad="38100" dist="38100" dir="2700000" algn="tl">
                    <a:srgbClr val="000000">
                      <a:alpha val="43137"/>
                    </a:srgbClr>
                  </a:outerShdw>
                </a:effectLst>
                <a:latin typeface="Source sans pro"/>
              </a:rPr>
              <a:t>essay</a:t>
            </a:r>
            <a:r>
              <a:rPr lang="en-CA" sz="2000" dirty="0">
                <a:latin typeface="Source sans pro"/>
              </a:rPr>
              <a:t> questions (once again, all on the </a:t>
            </a:r>
            <a:r>
              <a:rPr lang="en-CA" sz="2000" i="1" dirty="0">
                <a:effectLst>
                  <a:outerShdw blurRad="38100" dist="38100" dir="2700000" algn="tl">
                    <a:srgbClr val="000000">
                      <a:alpha val="43137"/>
                    </a:srgbClr>
                  </a:outerShdw>
                </a:effectLst>
                <a:latin typeface="Source sans pro"/>
              </a:rPr>
              <a:t>morning</a:t>
            </a:r>
            <a:r>
              <a:rPr lang="en-CA" sz="2000" dirty="0">
                <a:latin typeface="Source sans pro"/>
              </a:rPr>
              <a:t> paper) and some questions contain a mix of the following two question and answer types:</a:t>
            </a:r>
          </a:p>
          <a:p>
            <a:pPr marL="457200" indent="-457200">
              <a:buFont typeface="Arial" panose="020B0604020202020204" pitchFamily="34" charset="0"/>
              <a:buAutoNum type="arabicPeriod"/>
            </a:pPr>
            <a:r>
              <a:rPr lang="en-CA" sz="2000" b="1" dirty="0">
                <a:latin typeface="Source sans pro"/>
              </a:rPr>
              <a:t>Short answer </a:t>
            </a:r>
            <a:r>
              <a:rPr lang="en-CA" sz="2000" b="1" dirty="0">
                <a:latin typeface="Source sans pro"/>
                <a:sym typeface="Wingdings" panose="05000000000000000000" pitchFamily="2" charset="2"/>
              </a:rPr>
              <a:t> </a:t>
            </a:r>
            <a:r>
              <a:rPr lang="en-CA" sz="2000" dirty="0">
                <a:latin typeface="Source sans pro"/>
              </a:rPr>
              <a:t>One type asks you to write your answers on the lined page(s) following the question.</a:t>
            </a:r>
          </a:p>
          <a:p>
            <a:pPr marL="457200" indent="-457200">
              <a:buFont typeface="Arial" panose="020B0604020202020204" pitchFamily="34" charset="0"/>
              <a:buAutoNum type="arabicPeriod"/>
            </a:pPr>
            <a:r>
              <a:rPr lang="en-CA" sz="2000" b="1" dirty="0">
                <a:latin typeface="Source sans pro"/>
              </a:rPr>
              <a:t>Fill in the table </a:t>
            </a:r>
            <a:r>
              <a:rPr lang="en-CA" sz="2000" b="1" dirty="0">
                <a:latin typeface="Source sans pro"/>
                <a:sym typeface="Wingdings" panose="05000000000000000000" pitchFamily="2" charset="2"/>
              </a:rPr>
              <a:t> </a:t>
            </a:r>
            <a:r>
              <a:rPr lang="en-CA" sz="2000" dirty="0">
                <a:latin typeface="Source sans pro"/>
              </a:rPr>
              <a:t>The second type asks you to provide your answers in a template following the question.</a:t>
            </a:r>
          </a:p>
          <a:p>
            <a:pPr marL="0" indent="0">
              <a:buFont typeface="Arial" panose="020B0604020202020204" pitchFamily="34" charset="0"/>
              <a:buNone/>
            </a:pPr>
            <a:r>
              <a:rPr lang="en-CA" sz="2000" dirty="0">
                <a:latin typeface="Source sans pro"/>
              </a:rPr>
              <a:t>Each question may have as few as one part or as many as </a:t>
            </a:r>
            <a:r>
              <a:rPr lang="en-CA" sz="2000" i="1" dirty="0">
                <a:effectLst>
                  <a:outerShdw blurRad="38100" dist="38100" dir="2700000" algn="tl">
                    <a:srgbClr val="000000">
                      <a:alpha val="43137"/>
                    </a:srgbClr>
                  </a:outerShdw>
                </a:effectLst>
                <a:latin typeface="Source sans pro"/>
              </a:rPr>
              <a:t>7-8 parts</a:t>
            </a:r>
            <a:r>
              <a:rPr lang="en-CA" sz="2000" dirty="0">
                <a:latin typeface="Source sans pro"/>
              </a:rPr>
              <a:t>, so be sure to read and understand the entire question; so, once again…</a:t>
            </a:r>
          </a:p>
          <a:p>
            <a:pPr>
              <a:buFontTx/>
              <a:buChar char="-"/>
            </a:pPr>
            <a:r>
              <a:rPr lang="en-CA" sz="2000" dirty="0">
                <a:latin typeface="Source sans pro"/>
              </a:rPr>
              <a:t>Note time alotted to each question;</a:t>
            </a:r>
          </a:p>
          <a:p>
            <a:pPr>
              <a:buFontTx/>
              <a:buChar char="-"/>
            </a:pPr>
            <a:r>
              <a:rPr lang="en-CA" sz="2000" dirty="0">
                <a:latin typeface="Source sans pro"/>
              </a:rPr>
              <a:t>Think first, then write; and</a:t>
            </a:r>
          </a:p>
          <a:p>
            <a:pPr>
              <a:buFontTx/>
              <a:buChar char="-"/>
            </a:pPr>
            <a:r>
              <a:rPr lang="en-CA" sz="2000" dirty="0">
                <a:latin typeface="Source sans pro"/>
              </a:rPr>
              <a:t>Use bullet-point format</a:t>
            </a:r>
          </a:p>
        </p:txBody>
      </p:sp>
    </p:spTree>
    <p:extLst>
      <p:ext uri="{BB962C8B-B14F-4D97-AF65-F5344CB8AC3E}">
        <p14:creationId xmlns:p14="http://schemas.microsoft.com/office/powerpoint/2010/main" val="1058894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latin typeface="Source sans pro"/>
              </a:rPr>
              <a:t>Level III CFA Exam Topic Weights</a:t>
            </a:r>
            <a:endParaRPr lang="en-MY" dirty="0"/>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19</a:t>
            </a:fld>
            <a:endParaRPr lang="en-US" dirty="0"/>
          </a:p>
        </p:txBody>
      </p:sp>
      <p:pic>
        <p:nvPicPr>
          <p:cNvPr id="8" name="Picture 7">
            <a:extLst>
              <a:ext uri="{FF2B5EF4-FFF2-40B4-BE49-F238E27FC236}">
                <a16:creationId xmlns:a16="http://schemas.microsoft.com/office/drawing/2014/main" id="{56723CBA-D613-4930-A7BD-90D056F5C62C}"/>
              </a:ext>
            </a:extLst>
          </p:cNvPr>
          <p:cNvPicPr>
            <a:picLocks noChangeAspect="1"/>
          </p:cNvPicPr>
          <p:nvPr/>
        </p:nvPicPr>
        <p:blipFill>
          <a:blip r:embed="rId3"/>
          <a:stretch>
            <a:fillRect/>
          </a:stretch>
        </p:blipFill>
        <p:spPr>
          <a:xfrm>
            <a:off x="361336" y="1397607"/>
            <a:ext cx="4456039" cy="4514864"/>
          </a:xfrm>
          <a:prstGeom prst="rect">
            <a:avLst/>
          </a:prstGeom>
        </p:spPr>
      </p:pic>
      <p:sp>
        <p:nvSpPr>
          <p:cNvPr id="9" name="Content Placeholder 2">
            <a:extLst>
              <a:ext uri="{FF2B5EF4-FFF2-40B4-BE49-F238E27FC236}">
                <a16:creationId xmlns:a16="http://schemas.microsoft.com/office/drawing/2014/main" id="{FBB462BC-06C9-4CC8-AFF3-1009DDCDED59}"/>
              </a:ext>
            </a:extLst>
          </p:cNvPr>
          <p:cNvSpPr txBox="1">
            <a:spLocks/>
          </p:cNvSpPr>
          <p:nvPr/>
        </p:nvSpPr>
        <p:spPr>
          <a:xfrm>
            <a:off x="4984954" y="1397607"/>
            <a:ext cx="3893575" cy="46674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Char char="-"/>
            </a:pPr>
            <a:r>
              <a:rPr lang="en-CA" sz="2000" dirty="0">
                <a:latin typeface="+mj-lt"/>
              </a:rPr>
              <a:t>In </a:t>
            </a:r>
            <a:r>
              <a:rPr lang="en-CA" sz="2000" b="1" dirty="0">
                <a:latin typeface="+mj-lt"/>
              </a:rPr>
              <a:t>Ethics</a:t>
            </a:r>
            <a:r>
              <a:rPr lang="en-CA" sz="2000" dirty="0">
                <a:latin typeface="+mj-lt"/>
              </a:rPr>
              <a:t>, the </a:t>
            </a:r>
            <a:r>
              <a:rPr lang="en-CA" sz="2000" i="1" dirty="0">
                <a:effectLst>
                  <a:outerShdw blurRad="38100" dist="38100" dir="2700000" algn="tl">
                    <a:srgbClr val="000000">
                      <a:alpha val="43137"/>
                    </a:srgbClr>
                  </a:outerShdw>
                </a:effectLst>
                <a:latin typeface="+mj-lt"/>
              </a:rPr>
              <a:t>Recommended</a:t>
            </a:r>
            <a:r>
              <a:rPr lang="en-CA" sz="2000" dirty="0">
                <a:latin typeface="+mj-lt"/>
              </a:rPr>
              <a:t> Compliance Procedures are more heavily emphasized at LIII than at LI and LII. </a:t>
            </a:r>
          </a:p>
          <a:p>
            <a:pPr>
              <a:buFontTx/>
              <a:buChar char="-"/>
            </a:pPr>
            <a:r>
              <a:rPr lang="en-CA" sz="2000" dirty="0">
                <a:latin typeface="+mj-lt"/>
              </a:rPr>
              <a:t>Note the most important topic: </a:t>
            </a:r>
            <a:r>
              <a:rPr lang="en-CA" sz="2000" b="1" dirty="0">
                <a:latin typeface="+mj-lt"/>
              </a:rPr>
              <a:t>Portfolio Management</a:t>
            </a:r>
            <a:r>
              <a:rPr lang="en-CA" sz="2000" dirty="0">
                <a:latin typeface="+mj-lt"/>
              </a:rPr>
              <a:t>.  </a:t>
            </a:r>
          </a:p>
        </p:txBody>
      </p:sp>
      <p:cxnSp>
        <p:nvCxnSpPr>
          <p:cNvPr id="10" name="Straight Arrow Connector 9">
            <a:extLst>
              <a:ext uri="{FF2B5EF4-FFF2-40B4-BE49-F238E27FC236}">
                <a16:creationId xmlns:a16="http://schemas.microsoft.com/office/drawing/2014/main" id="{5178586B-3CEA-4D30-8C06-AC9F16387A93}"/>
              </a:ext>
            </a:extLst>
          </p:cNvPr>
          <p:cNvCxnSpPr>
            <a:cxnSpLocks/>
          </p:cNvCxnSpPr>
          <p:nvPr/>
        </p:nvCxnSpPr>
        <p:spPr>
          <a:xfrm flipH="1">
            <a:off x="4766679" y="3374431"/>
            <a:ext cx="1120877" cy="48875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C186A7E-81CB-45A6-B7A8-BEADC493C1AE}"/>
              </a:ext>
            </a:extLst>
          </p:cNvPr>
          <p:cNvCxnSpPr>
            <a:cxnSpLocks/>
          </p:cNvCxnSpPr>
          <p:nvPr/>
        </p:nvCxnSpPr>
        <p:spPr>
          <a:xfrm flipH="1">
            <a:off x="4572000" y="1698031"/>
            <a:ext cx="1120878" cy="894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Rounded Corners 12">
            <a:extLst>
              <a:ext uri="{FF2B5EF4-FFF2-40B4-BE49-F238E27FC236}">
                <a16:creationId xmlns:a16="http://schemas.microsoft.com/office/drawing/2014/main" id="{47BD0DD3-0BCB-41AA-A7A8-70A611D7F0DF}"/>
              </a:ext>
            </a:extLst>
          </p:cNvPr>
          <p:cNvSpPr/>
          <p:nvPr/>
        </p:nvSpPr>
        <p:spPr>
          <a:xfrm>
            <a:off x="3852280" y="1408423"/>
            <a:ext cx="820010" cy="300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50" dirty="0">
                <a:solidFill>
                  <a:schemeClr val="tx1"/>
                </a:solidFill>
              </a:rPr>
              <a:t>10 – 15%</a:t>
            </a:r>
          </a:p>
        </p:txBody>
      </p:sp>
      <p:sp>
        <p:nvSpPr>
          <p:cNvPr id="14" name="Rectangle: Rounded Corners 13">
            <a:extLst>
              <a:ext uri="{FF2B5EF4-FFF2-40B4-BE49-F238E27FC236}">
                <a16:creationId xmlns:a16="http://schemas.microsoft.com/office/drawing/2014/main" id="{DF5104F0-9E9E-4B02-B607-8D81CDA59006}"/>
              </a:ext>
            </a:extLst>
          </p:cNvPr>
          <p:cNvSpPr/>
          <p:nvPr/>
        </p:nvSpPr>
        <p:spPr>
          <a:xfrm>
            <a:off x="3952568" y="2280544"/>
            <a:ext cx="765933" cy="300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50" dirty="0">
                <a:solidFill>
                  <a:schemeClr val="tx1"/>
                </a:solidFill>
              </a:rPr>
              <a:t>5 – 15%</a:t>
            </a:r>
          </a:p>
        </p:txBody>
      </p:sp>
      <p:sp>
        <p:nvSpPr>
          <p:cNvPr id="15" name="Rectangle: Rounded Corners 14">
            <a:extLst>
              <a:ext uri="{FF2B5EF4-FFF2-40B4-BE49-F238E27FC236}">
                <a16:creationId xmlns:a16="http://schemas.microsoft.com/office/drawing/2014/main" id="{A3457AEF-DEF7-49D7-8AA4-CDA707ECB884}"/>
              </a:ext>
            </a:extLst>
          </p:cNvPr>
          <p:cNvSpPr/>
          <p:nvPr/>
        </p:nvSpPr>
        <p:spPr>
          <a:xfrm>
            <a:off x="3952567" y="3796083"/>
            <a:ext cx="814112" cy="30042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50" dirty="0">
                <a:solidFill>
                  <a:schemeClr val="tx1"/>
                </a:solidFill>
              </a:rPr>
              <a:t>40 – 55%</a:t>
            </a:r>
          </a:p>
        </p:txBody>
      </p:sp>
    </p:spTree>
    <p:extLst>
      <p:ext uri="{BB962C8B-B14F-4D97-AF65-F5344CB8AC3E}">
        <p14:creationId xmlns:p14="http://schemas.microsoft.com/office/powerpoint/2010/main" val="118409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r>
              <a:rPr lang="en-MY" dirty="0"/>
              <a:t>Test-Taking Tips &amp; Tactics</a:t>
            </a:r>
            <a:endParaRPr lang="en-US" dirty="0"/>
          </a:p>
        </p:txBody>
      </p:sp>
      <p:sp>
        <p:nvSpPr>
          <p:cNvPr id="11" name="Content Placeholder 10"/>
          <p:cNvSpPr>
            <a:spLocks noGrp="1"/>
          </p:cNvSpPr>
          <p:nvPr>
            <p:ph idx="1"/>
          </p:nvPr>
        </p:nvSpPr>
        <p:spPr/>
        <p:txBody>
          <a:bodyPr>
            <a:normAutofit/>
          </a:bodyPr>
          <a:lstStyle/>
          <a:p>
            <a:pPr marL="0" indent="0">
              <a:buNone/>
            </a:pPr>
            <a:r>
              <a:rPr lang="en-MY" sz="2000" dirty="0">
                <a:latin typeface="+mj-lt"/>
              </a:rPr>
              <a:t>Following is a set of test-taking tips and tactics developed by our team of subject matters, each one with at least a decade of experience in helping candidates prepare for their CFA Exams:</a:t>
            </a:r>
          </a:p>
          <a:p>
            <a:r>
              <a:rPr lang="en-MY" sz="2000" dirty="0">
                <a:latin typeface="+mj-lt"/>
              </a:rPr>
              <a:t>Seven most serious mistakes candidates make in taking the CFA Exams</a:t>
            </a:r>
          </a:p>
          <a:p>
            <a:r>
              <a:rPr lang="en-US" sz="2000" dirty="0">
                <a:latin typeface="+mj-lt"/>
              </a:rPr>
              <a:t>Wiley’s Tips &amp; Tactics</a:t>
            </a:r>
          </a:p>
          <a:p>
            <a:r>
              <a:rPr lang="en-US" sz="2000" dirty="0">
                <a:latin typeface="+mj-lt"/>
              </a:rPr>
              <a:t>What to </a:t>
            </a:r>
            <a:r>
              <a:rPr lang="en-US" sz="2000">
                <a:latin typeface="+mj-lt"/>
              </a:rPr>
              <a:t>Do Next?</a:t>
            </a:r>
            <a:endParaRPr lang="en-US" sz="2000" dirty="0">
              <a:latin typeface="+mj-lt"/>
            </a:endParaRPr>
          </a:p>
          <a:p>
            <a:endParaRPr lang="en-MY"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2</a:t>
            </a:fld>
            <a:endParaRPr lang="en-US" dirty="0"/>
          </a:p>
        </p:txBody>
      </p:sp>
    </p:spTree>
    <p:extLst>
      <p:ext uri="{BB962C8B-B14F-4D97-AF65-F5344CB8AC3E}">
        <p14:creationId xmlns:p14="http://schemas.microsoft.com/office/powerpoint/2010/main" val="757284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lvl="0">
              <a:spcBef>
                <a:spcPts val="0"/>
              </a:spcBef>
              <a:defRPr/>
            </a:pPr>
            <a:r>
              <a:rPr lang="en-CA" dirty="0">
                <a:latin typeface="Source sans pro"/>
              </a:rPr>
              <a:t>This is a typical grade report from CFA Institute for the 2008 exam</a:t>
            </a:r>
          </a:p>
        </p:txBody>
      </p:sp>
      <p:sp>
        <p:nvSpPr>
          <p:cNvPr id="6" name="Slide Number Placeholder 5"/>
          <p:cNvSpPr>
            <a:spLocks noGrp="1"/>
          </p:cNvSpPr>
          <p:nvPr>
            <p:ph type="sldNum" sz="quarter" idx="4"/>
          </p:nvPr>
        </p:nvSpPr>
        <p:spPr/>
        <p:txBody>
          <a:bodyPr/>
          <a:lstStyle/>
          <a:p>
            <a:fld id="{75CB3967-FCFC-430E-81C4-890C0A6AB596}" type="slidenum">
              <a:rPr lang="en-US" smtClean="0"/>
              <a:pPr/>
              <a:t>20</a:t>
            </a:fld>
            <a:endParaRPr lang="en-US" dirty="0"/>
          </a:p>
        </p:txBody>
      </p:sp>
      <p:pic>
        <p:nvPicPr>
          <p:cNvPr id="7" name="Picture 6">
            <a:extLst>
              <a:ext uri="{FF2B5EF4-FFF2-40B4-BE49-F238E27FC236}">
                <a16:creationId xmlns:a16="http://schemas.microsoft.com/office/drawing/2014/main" id="{BCF98A00-E614-4293-8222-C8638A1917DF}"/>
              </a:ext>
            </a:extLst>
          </p:cNvPr>
          <p:cNvPicPr>
            <a:picLocks noChangeAspect="1"/>
          </p:cNvPicPr>
          <p:nvPr/>
        </p:nvPicPr>
        <p:blipFill>
          <a:blip r:embed="rId3"/>
          <a:stretch>
            <a:fillRect/>
          </a:stretch>
        </p:blipFill>
        <p:spPr>
          <a:xfrm>
            <a:off x="318073" y="1458068"/>
            <a:ext cx="5751960" cy="4502706"/>
          </a:xfrm>
          <a:prstGeom prst="rect">
            <a:avLst/>
          </a:prstGeom>
        </p:spPr>
      </p:pic>
      <p:sp>
        <p:nvSpPr>
          <p:cNvPr id="8" name="Content Placeholder 2">
            <a:extLst>
              <a:ext uri="{FF2B5EF4-FFF2-40B4-BE49-F238E27FC236}">
                <a16:creationId xmlns:a16="http://schemas.microsoft.com/office/drawing/2014/main" id="{BB8B5545-2BD3-4517-A82B-07C2BC5B4AC1}"/>
              </a:ext>
            </a:extLst>
          </p:cNvPr>
          <p:cNvSpPr>
            <a:spLocks noGrp="1"/>
          </p:cNvSpPr>
          <p:nvPr>
            <p:ph idx="1"/>
          </p:nvPr>
        </p:nvSpPr>
        <p:spPr>
          <a:xfrm>
            <a:off x="6228244" y="1458068"/>
            <a:ext cx="2756473" cy="4667472"/>
          </a:xfrm>
        </p:spPr>
        <p:txBody>
          <a:bodyPr>
            <a:normAutofit fontScale="77500" lnSpcReduction="20000"/>
          </a:bodyPr>
          <a:lstStyle/>
          <a:p>
            <a:pPr marL="0" indent="0">
              <a:buNone/>
            </a:pPr>
            <a:r>
              <a:rPr lang="en-CA" sz="2000" b="1" dirty="0">
                <a:latin typeface="Source sans pro"/>
              </a:rPr>
              <a:t>Weightage</a:t>
            </a:r>
            <a:r>
              <a:rPr lang="en-CA" sz="2000" dirty="0">
                <a:latin typeface="Source sans pro"/>
              </a:rPr>
              <a:t> –</a:t>
            </a:r>
          </a:p>
          <a:p>
            <a:pPr marL="0" indent="0">
              <a:buNone/>
            </a:pPr>
            <a:r>
              <a:rPr lang="en-CA" sz="2000" dirty="0">
                <a:latin typeface="Source sans pro"/>
              </a:rPr>
              <a:t>Note the topics and the number of points allotted for each essay, particularly the</a:t>
            </a:r>
            <a:r>
              <a:rPr lang="en-CA" sz="2000" b="1" dirty="0">
                <a:latin typeface="Source sans pro"/>
              </a:rPr>
              <a:t> </a:t>
            </a:r>
            <a:r>
              <a:rPr lang="en-CA" sz="2000" dirty="0">
                <a:latin typeface="Source sans pro"/>
              </a:rPr>
              <a:t>two </a:t>
            </a:r>
            <a:r>
              <a:rPr lang="en-CA" sz="2000" b="1" dirty="0">
                <a:latin typeface="Source sans pro"/>
              </a:rPr>
              <a:t>big PM essay </a:t>
            </a:r>
            <a:r>
              <a:rPr lang="en-CA" sz="2000" dirty="0">
                <a:latin typeface="Source sans pro"/>
              </a:rPr>
              <a:t>questions</a:t>
            </a:r>
            <a:r>
              <a:rPr lang="en-CA" sz="2000" b="1" dirty="0">
                <a:latin typeface="Source sans pro"/>
              </a:rPr>
              <a:t> </a:t>
            </a:r>
          </a:p>
          <a:p>
            <a:pPr>
              <a:buFontTx/>
              <a:buChar char="-"/>
            </a:pPr>
            <a:r>
              <a:rPr lang="en-CA" sz="2000" dirty="0">
                <a:latin typeface="Source sans pro"/>
              </a:rPr>
              <a:t>Individual, and</a:t>
            </a:r>
          </a:p>
          <a:p>
            <a:pPr>
              <a:buFontTx/>
              <a:buChar char="-"/>
            </a:pPr>
            <a:r>
              <a:rPr lang="en-CA" sz="2000" dirty="0">
                <a:latin typeface="Source sans pro"/>
              </a:rPr>
              <a:t>Institutional. </a:t>
            </a:r>
          </a:p>
          <a:p>
            <a:pPr marL="0" indent="0">
              <a:buNone/>
            </a:pPr>
            <a:r>
              <a:rPr lang="en-CA" sz="2000" b="1" dirty="0">
                <a:latin typeface="Source sans pro"/>
              </a:rPr>
              <a:t>Item sets</a:t>
            </a:r>
            <a:r>
              <a:rPr lang="en-CA" sz="2000" dirty="0">
                <a:latin typeface="Source sans pro"/>
              </a:rPr>
              <a:t> – </a:t>
            </a:r>
          </a:p>
          <a:p>
            <a:pPr marL="0" indent="0">
              <a:buNone/>
            </a:pPr>
            <a:r>
              <a:rPr lang="en-CA" sz="2000" dirty="0">
                <a:latin typeface="Source sans pro"/>
              </a:rPr>
              <a:t>Also note that certain topics are usually tested </a:t>
            </a:r>
            <a:r>
              <a:rPr lang="en-CA" sz="2000" u="sng" dirty="0">
                <a:latin typeface="Source sans pro"/>
              </a:rPr>
              <a:t>only</a:t>
            </a:r>
            <a:r>
              <a:rPr lang="en-CA" sz="2000" dirty="0">
                <a:latin typeface="Source sans pro"/>
              </a:rPr>
              <a:t> in item sets</a:t>
            </a:r>
          </a:p>
          <a:p>
            <a:pPr>
              <a:buFontTx/>
              <a:buChar char="-"/>
            </a:pPr>
            <a:r>
              <a:rPr lang="en-CA" sz="2000" dirty="0">
                <a:latin typeface="Source sans pro"/>
              </a:rPr>
              <a:t>Ethics, </a:t>
            </a:r>
          </a:p>
          <a:p>
            <a:pPr>
              <a:buFontTx/>
              <a:buChar char="-"/>
            </a:pPr>
            <a:r>
              <a:rPr lang="en-CA" sz="2000" dirty="0">
                <a:latin typeface="Source sans pro"/>
              </a:rPr>
              <a:t>Derivatives, </a:t>
            </a:r>
          </a:p>
          <a:p>
            <a:pPr>
              <a:buFontTx/>
              <a:buChar char="-"/>
            </a:pPr>
            <a:r>
              <a:rPr lang="en-CA" sz="2000" dirty="0">
                <a:latin typeface="Source sans pro"/>
              </a:rPr>
              <a:t>Alternative Investments, </a:t>
            </a:r>
          </a:p>
          <a:p>
            <a:pPr marL="0" indent="0">
              <a:buNone/>
            </a:pPr>
            <a:r>
              <a:rPr lang="en-CA" sz="2000" dirty="0">
                <a:latin typeface="Source sans pro"/>
              </a:rPr>
              <a:t>while others can be tested </a:t>
            </a:r>
            <a:r>
              <a:rPr lang="en-CA" sz="2000" u="sng" dirty="0">
                <a:latin typeface="Source sans pro"/>
              </a:rPr>
              <a:t>in either or both</a:t>
            </a:r>
            <a:r>
              <a:rPr lang="en-CA" sz="2000" dirty="0">
                <a:latin typeface="Source sans pro"/>
              </a:rPr>
              <a:t> sections</a:t>
            </a:r>
          </a:p>
          <a:p>
            <a:pPr>
              <a:buFontTx/>
              <a:buChar char="-"/>
            </a:pPr>
            <a:r>
              <a:rPr lang="en-CA" sz="2000" dirty="0">
                <a:latin typeface="Source sans pro"/>
              </a:rPr>
              <a:t>Economics, </a:t>
            </a:r>
          </a:p>
          <a:p>
            <a:pPr>
              <a:buFontTx/>
              <a:buChar char="-"/>
            </a:pPr>
            <a:r>
              <a:rPr lang="en-CA" sz="2000" dirty="0">
                <a:latin typeface="Source sans pro"/>
              </a:rPr>
              <a:t>Equity, </a:t>
            </a:r>
          </a:p>
          <a:p>
            <a:pPr>
              <a:buFontTx/>
              <a:buChar char="-"/>
            </a:pPr>
            <a:r>
              <a:rPr lang="en-CA" sz="2000" dirty="0">
                <a:latin typeface="Source sans pro"/>
              </a:rPr>
              <a:t>Fixed Income, and </a:t>
            </a:r>
          </a:p>
          <a:p>
            <a:pPr>
              <a:buFontTx/>
              <a:buChar char="-"/>
            </a:pPr>
            <a:r>
              <a:rPr lang="en-CA" sz="2000" dirty="0">
                <a:latin typeface="Source sans pro"/>
              </a:rPr>
              <a:t>Portfolio Management. </a:t>
            </a:r>
          </a:p>
        </p:txBody>
      </p:sp>
    </p:spTree>
    <p:extLst>
      <p:ext uri="{BB962C8B-B14F-4D97-AF65-F5344CB8AC3E}">
        <p14:creationId xmlns:p14="http://schemas.microsoft.com/office/powerpoint/2010/main" val="38069037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latin typeface="Source sans pro"/>
                <a:sym typeface="Wingdings" panose="05000000000000000000" pitchFamily="2" charset="2"/>
              </a:rPr>
              <a:t>Your Target  A Passing Score, not a Perfect Score!</a:t>
            </a:r>
            <a:endParaRPr lang="en-US" dirty="0"/>
          </a:p>
        </p:txBody>
      </p:sp>
      <p:sp>
        <p:nvSpPr>
          <p:cNvPr id="6" name="Slide Number Placeholder 5"/>
          <p:cNvSpPr>
            <a:spLocks noGrp="1"/>
          </p:cNvSpPr>
          <p:nvPr>
            <p:ph type="sldNum" sz="quarter" idx="4"/>
          </p:nvPr>
        </p:nvSpPr>
        <p:spPr/>
        <p:txBody>
          <a:bodyPr/>
          <a:lstStyle/>
          <a:p>
            <a:fld id="{75CB3967-FCFC-430E-81C4-890C0A6AB596}" type="slidenum">
              <a:rPr lang="en-US" smtClean="0"/>
              <a:pPr/>
              <a:t>21</a:t>
            </a:fld>
            <a:endParaRPr lang="en-US" dirty="0"/>
          </a:p>
        </p:txBody>
      </p:sp>
      <p:sp>
        <p:nvSpPr>
          <p:cNvPr id="7" name="Content Placeholder 2">
            <a:extLst>
              <a:ext uri="{FF2B5EF4-FFF2-40B4-BE49-F238E27FC236}">
                <a16:creationId xmlns:a16="http://schemas.microsoft.com/office/drawing/2014/main" id="{F5AD9095-0C76-4794-9A1D-0DCA768AF307}"/>
              </a:ext>
            </a:extLst>
          </p:cNvPr>
          <p:cNvSpPr>
            <a:spLocks noGrp="1"/>
          </p:cNvSpPr>
          <p:nvPr>
            <p:ph idx="1"/>
          </p:nvPr>
        </p:nvSpPr>
        <p:spPr>
          <a:xfrm>
            <a:off x="257359" y="1594693"/>
            <a:ext cx="8629282" cy="4667472"/>
          </a:xfrm>
        </p:spPr>
        <p:txBody>
          <a:bodyPr>
            <a:normAutofit/>
          </a:bodyPr>
          <a:lstStyle/>
          <a:p>
            <a:pPr marL="0" indent="0">
              <a:buNone/>
            </a:pPr>
            <a:r>
              <a:rPr lang="en-CA" sz="2000" i="1" dirty="0">
                <a:effectLst>
                  <a:outerShdw blurRad="38100" dist="38100" dir="2700000" algn="tl">
                    <a:srgbClr val="000000">
                      <a:alpha val="43137"/>
                    </a:srgbClr>
                  </a:outerShdw>
                </a:effectLst>
                <a:latin typeface="Source sans pro"/>
              </a:rPr>
              <a:t>According to CFA Institute</a:t>
            </a:r>
            <a:r>
              <a:rPr lang="en-CA" sz="2000" dirty="0">
                <a:latin typeface="Source sans pro"/>
              </a:rPr>
              <a:t>, no one has ever failed the CFA exam with a score of </a:t>
            </a:r>
            <a:r>
              <a:rPr lang="en-CA" sz="2000" b="1" dirty="0">
                <a:latin typeface="Source sans pro"/>
              </a:rPr>
              <a:t>70%</a:t>
            </a:r>
            <a:r>
              <a:rPr lang="en-CA" sz="2000" dirty="0">
                <a:latin typeface="Source sans pro"/>
              </a:rPr>
              <a:t> or better…so that's the target.  </a:t>
            </a:r>
          </a:p>
          <a:p>
            <a:pPr>
              <a:buFontTx/>
              <a:buChar char="-"/>
            </a:pPr>
            <a:r>
              <a:rPr lang="en-CA" sz="2000" dirty="0">
                <a:latin typeface="Source sans pro"/>
              </a:rPr>
              <a:t>That means you can miss at least 108/360 points and still pass! So take heart that you can botch a few questions and still pass, but you must offset those with higher scores in others.  You're shooting for a passing score, not a perfect score!  </a:t>
            </a:r>
          </a:p>
          <a:p>
            <a:pPr>
              <a:buFontTx/>
              <a:buChar char="-"/>
            </a:pPr>
            <a:r>
              <a:rPr lang="en-CA" sz="2000" dirty="0">
                <a:latin typeface="Source sans pro"/>
              </a:rPr>
              <a:t>Your strategy should be to maximize your point </a:t>
            </a:r>
            <a:r>
              <a:rPr lang="en-CA" sz="2000" i="1" dirty="0">
                <a:effectLst>
                  <a:outerShdw blurRad="38100" dist="38100" dir="2700000" algn="tl">
                    <a:srgbClr val="000000">
                      <a:alpha val="43137"/>
                    </a:srgbClr>
                  </a:outerShdw>
                </a:effectLst>
                <a:latin typeface="Source sans pro"/>
              </a:rPr>
              <a:t>total</a:t>
            </a:r>
            <a:r>
              <a:rPr lang="en-CA" sz="2000" dirty="0">
                <a:latin typeface="Source sans pro"/>
              </a:rPr>
              <a:t> (so don’t be distracted by rumours such as </a:t>
            </a:r>
            <a:r>
              <a:rPr lang="en-CA" sz="2000" u="sng" dirty="0">
                <a:latin typeface="Source sans pro"/>
              </a:rPr>
              <a:t>min</a:t>
            </a:r>
            <a:r>
              <a:rPr lang="en-CA" sz="2000" dirty="0">
                <a:latin typeface="Source sans pro"/>
              </a:rPr>
              <a:t>imum scores in </a:t>
            </a:r>
            <a:r>
              <a:rPr lang="en-CA" sz="2000" b="1" dirty="0">
                <a:latin typeface="Source sans pro"/>
              </a:rPr>
              <a:t>Ethics</a:t>
            </a:r>
            <a:r>
              <a:rPr lang="en-CA" sz="2000" dirty="0">
                <a:latin typeface="Source sans pro"/>
              </a:rPr>
              <a:t>).</a:t>
            </a:r>
          </a:p>
          <a:p>
            <a:pPr marL="0" indent="0">
              <a:buNone/>
            </a:pPr>
            <a:r>
              <a:rPr lang="en-CA" sz="2000" dirty="0">
                <a:latin typeface="Source sans pro"/>
              </a:rPr>
              <a:t>The report on the previous slide might help you prioritize.  But, realize that the exam changes from year to year (although it is fairly representative of the last few exam years [pre-2008]).</a:t>
            </a:r>
          </a:p>
        </p:txBody>
      </p:sp>
    </p:spTree>
    <p:extLst>
      <p:ext uri="{BB962C8B-B14F-4D97-AF65-F5344CB8AC3E}">
        <p14:creationId xmlns:p14="http://schemas.microsoft.com/office/powerpoint/2010/main" val="670869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a:t>LIII Tips from Lisa Chen (of CFA Institute)</a:t>
            </a:r>
            <a:endParaRPr lang="en-US" dirty="0"/>
          </a:p>
        </p:txBody>
      </p:sp>
      <p:sp>
        <p:nvSpPr>
          <p:cNvPr id="11" name="Content Placeholder 10"/>
          <p:cNvSpPr>
            <a:spLocks noGrp="1"/>
          </p:cNvSpPr>
          <p:nvPr>
            <p:ph idx="1"/>
          </p:nvPr>
        </p:nvSpPr>
        <p:spPr>
          <a:xfrm>
            <a:off x="300867" y="1600200"/>
            <a:ext cx="8624857" cy="4525963"/>
          </a:xfrm>
        </p:spPr>
        <p:txBody>
          <a:bodyPr>
            <a:noAutofit/>
          </a:bodyPr>
          <a:lstStyle/>
          <a:p>
            <a:pPr>
              <a:buFontTx/>
              <a:buChar char="-"/>
            </a:pPr>
            <a:r>
              <a:rPr lang="en-CA" sz="2000" dirty="0">
                <a:latin typeface="+mj-lt"/>
              </a:rPr>
              <a:t>Show all your calculations </a:t>
            </a:r>
          </a:p>
          <a:p>
            <a:pPr>
              <a:buFontTx/>
              <a:buChar char="-"/>
            </a:pPr>
            <a:r>
              <a:rPr lang="en-CA" sz="2000" dirty="0">
                <a:latin typeface="+mj-lt"/>
              </a:rPr>
              <a:t>State your assumptions</a:t>
            </a:r>
          </a:p>
          <a:p>
            <a:pPr>
              <a:buFontTx/>
              <a:buChar char="-"/>
            </a:pPr>
            <a:r>
              <a:rPr lang="en-CA" sz="2000" dirty="0">
                <a:latin typeface="+mj-lt"/>
              </a:rPr>
              <a:t>Pick a team</a:t>
            </a:r>
          </a:p>
          <a:p>
            <a:pPr>
              <a:buFontTx/>
              <a:buChar char="-"/>
            </a:pPr>
            <a:r>
              <a:rPr lang="en-CA" sz="2000" dirty="0">
                <a:latin typeface="+mj-lt"/>
              </a:rPr>
              <a:t>Don't contradict yourself... for if you do, you could get a zero overall for that Q.</a:t>
            </a:r>
          </a:p>
          <a:p>
            <a:pPr>
              <a:buFontTx/>
              <a:buChar char="-"/>
            </a:pPr>
            <a:r>
              <a:rPr lang="en-CA" sz="2000" dirty="0">
                <a:latin typeface="+mj-lt"/>
              </a:rPr>
              <a:t>Don't show off your knowledge. It could confuse your grader. </a:t>
            </a:r>
          </a:p>
          <a:p>
            <a:pPr>
              <a:buFontTx/>
              <a:buChar char="-"/>
            </a:pPr>
            <a:r>
              <a:rPr lang="en-CA" sz="2000" dirty="0">
                <a:latin typeface="+mj-lt"/>
              </a:rPr>
              <a:t>Instead, focus on the operative word: describe vs. identify; e.g., identify 5 hedge funds vs. describe (attributes like pros and cons).</a:t>
            </a:r>
          </a:p>
          <a:p>
            <a:pPr>
              <a:buFontTx/>
              <a:buChar char="-"/>
            </a:pPr>
            <a:r>
              <a:rPr lang="en-CA" sz="2000" dirty="0">
                <a:latin typeface="+mj-lt"/>
              </a:rPr>
              <a:t>Not grading for language,  style, or spelling - they just need to be able to understand what you're writing. </a:t>
            </a:r>
          </a:p>
          <a:p>
            <a:pPr>
              <a:buFontTx/>
              <a:buChar char="-"/>
            </a:pPr>
            <a:r>
              <a:rPr lang="en-CA" sz="2000" dirty="0">
                <a:latin typeface="+mj-lt"/>
              </a:rPr>
              <a:t>So the key is to write legibly </a:t>
            </a:r>
          </a:p>
          <a:p>
            <a:pPr>
              <a:buFontTx/>
              <a:buChar char="-"/>
            </a:pPr>
            <a:r>
              <a:rPr lang="en-CA" sz="2000" dirty="0">
                <a:latin typeface="+mj-lt"/>
              </a:rPr>
              <a:t>And write in pen (cuz pencils can smudge)</a:t>
            </a:r>
          </a:p>
          <a:p>
            <a:pPr>
              <a:buFontTx/>
              <a:buChar char="-"/>
            </a:pPr>
            <a:r>
              <a:rPr lang="en-CA" sz="2000" dirty="0">
                <a:latin typeface="+mj-lt"/>
              </a:rPr>
              <a:t>If they ask for 2 reasons for blah blah... only give 2. They will cross out anything they see below the first 2.</a:t>
            </a:r>
            <a:endParaRPr lang="en-MY"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22</a:t>
            </a:fld>
            <a:endParaRPr lang="en-US" dirty="0"/>
          </a:p>
        </p:txBody>
      </p:sp>
    </p:spTree>
    <p:extLst>
      <p:ext uri="{BB962C8B-B14F-4D97-AF65-F5344CB8AC3E}">
        <p14:creationId xmlns:p14="http://schemas.microsoft.com/office/powerpoint/2010/main" val="3752486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Wiley’s Tips &amp; Tactics</a:t>
            </a:r>
          </a:p>
        </p:txBody>
      </p:sp>
      <p:sp>
        <p:nvSpPr>
          <p:cNvPr id="11" name="Content Placeholder 10"/>
          <p:cNvSpPr>
            <a:spLocks noGrp="1"/>
          </p:cNvSpPr>
          <p:nvPr>
            <p:ph idx="1"/>
          </p:nvPr>
        </p:nvSpPr>
        <p:spPr/>
        <p:txBody>
          <a:bodyPr>
            <a:noAutofit/>
          </a:bodyPr>
          <a:lstStyle/>
          <a:p>
            <a:pPr marL="0" indent="0">
              <a:buNone/>
            </a:pPr>
            <a:r>
              <a:rPr lang="en-MY" sz="2000" dirty="0">
                <a:latin typeface="+mj-lt"/>
              </a:rPr>
              <a:t>Wiley’s Tips &amp; Tactics can be broken down in terms of time: </a:t>
            </a:r>
          </a:p>
          <a:p>
            <a:r>
              <a:rPr lang="en-MY" sz="2000" dirty="0">
                <a:latin typeface="+mj-lt"/>
              </a:rPr>
              <a:t>May;</a:t>
            </a:r>
          </a:p>
          <a:p>
            <a:r>
              <a:rPr lang="en-MY" sz="2000" dirty="0">
                <a:latin typeface="+mj-lt"/>
              </a:rPr>
              <a:t>June;</a:t>
            </a:r>
          </a:p>
          <a:p>
            <a:r>
              <a:rPr lang="en-MY" sz="2000" dirty="0">
                <a:latin typeface="+mj-lt"/>
              </a:rPr>
              <a:t>“D-Day – 2”; </a:t>
            </a:r>
          </a:p>
          <a:p>
            <a:r>
              <a:rPr lang="en-MY" sz="2000" dirty="0">
                <a:latin typeface="+mj-lt"/>
              </a:rPr>
              <a:t>“D-Day – 1; and finishing up with,</a:t>
            </a:r>
          </a:p>
          <a:p>
            <a:r>
              <a:rPr lang="en-MY" sz="2000" dirty="0">
                <a:latin typeface="+mj-lt"/>
              </a:rPr>
              <a:t>The exam day itself</a:t>
            </a:r>
          </a:p>
          <a:p>
            <a:pPr marL="0" indent="0">
              <a:buNone/>
            </a:pPr>
            <a:r>
              <a:rPr lang="en-MY" sz="2000" dirty="0">
                <a:latin typeface="+mj-lt"/>
              </a:rPr>
              <a:t>Like a powerlifter, marathon runner, etc., you have trained for some time for this one performance. On the scheduled day of the event, know that one misstep can mean that all your hard work will be for nothing. Yet, if you dwell too much on that possibility, the likelihood of faltering actually increases. Here are some tips in that regard: </a:t>
            </a:r>
          </a:p>
        </p:txBody>
      </p:sp>
      <p:sp>
        <p:nvSpPr>
          <p:cNvPr id="6" name="Slide Number Placeholder 5"/>
          <p:cNvSpPr>
            <a:spLocks noGrp="1"/>
          </p:cNvSpPr>
          <p:nvPr>
            <p:ph type="sldNum" sz="quarter" idx="4"/>
          </p:nvPr>
        </p:nvSpPr>
        <p:spPr/>
        <p:txBody>
          <a:bodyPr/>
          <a:lstStyle/>
          <a:p>
            <a:fld id="{75CB3967-FCFC-430E-81C4-890C0A6AB596}" type="slidenum">
              <a:rPr lang="en-US" smtClean="0"/>
              <a:pPr/>
              <a:t>23</a:t>
            </a:fld>
            <a:endParaRPr lang="en-US" dirty="0"/>
          </a:p>
        </p:txBody>
      </p:sp>
    </p:spTree>
    <p:extLst>
      <p:ext uri="{BB962C8B-B14F-4D97-AF65-F5344CB8AC3E}">
        <p14:creationId xmlns:p14="http://schemas.microsoft.com/office/powerpoint/2010/main" val="39680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a:t>
            </a:r>
          </a:p>
        </p:txBody>
      </p:sp>
      <p:sp>
        <p:nvSpPr>
          <p:cNvPr id="11" name="Content Placeholder 10"/>
          <p:cNvSpPr>
            <a:spLocks noGrp="1"/>
          </p:cNvSpPr>
          <p:nvPr>
            <p:ph idx="1"/>
          </p:nvPr>
        </p:nvSpPr>
        <p:spPr/>
        <p:txBody>
          <a:bodyPr>
            <a:noAutofit/>
          </a:bodyPr>
          <a:lstStyle/>
          <a:p>
            <a:pPr marL="0" indent="0">
              <a:buNone/>
            </a:pPr>
            <a:r>
              <a:rPr lang="en-MY" sz="2000" b="1" dirty="0">
                <a:latin typeface="+mj-lt"/>
              </a:rPr>
              <a:t>What you Should Be Doing in May </a:t>
            </a:r>
          </a:p>
          <a:p>
            <a:r>
              <a:rPr lang="en-MY" sz="2000" dirty="0">
                <a:latin typeface="+mj-lt"/>
              </a:rPr>
              <a:t>CFAI PQs (the ones on their website – under the “candidate resources” tab).  These are </a:t>
            </a:r>
            <a:r>
              <a:rPr lang="en-MY" sz="2000" i="1" dirty="0">
                <a:effectLst>
                  <a:outerShdw blurRad="38100" dist="38100" dir="2700000" algn="tl">
                    <a:srgbClr val="000000">
                      <a:alpha val="43137"/>
                    </a:srgbClr>
                  </a:outerShdw>
                </a:effectLst>
                <a:latin typeface="+mj-lt"/>
              </a:rPr>
              <a:t>not to be mistaken for their EOC questions</a:t>
            </a:r>
            <a:r>
              <a:rPr lang="en-MY" sz="2000" dirty="0">
                <a:latin typeface="+mj-lt"/>
              </a:rPr>
              <a:t>.</a:t>
            </a:r>
          </a:p>
          <a:p>
            <a:r>
              <a:rPr lang="en-MY" sz="2000" u="sng" dirty="0">
                <a:latin typeface="+mj-lt"/>
              </a:rPr>
              <a:t>Old</a:t>
            </a:r>
            <a:r>
              <a:rPr lang="en-MY" sz="2000" dirty="0">
                <a:latin typeface="+mj-lt"/>
              </a:rPr>
              <a:t> CFAI mocks (starting from newest to oldest).</a:t>
            </a:r>
          </a:p>
          <a:p>
            <a:r>
              <a:rPr lang="en-MY" sz="2000" dirty="0">
                <a:latin typeface="+mj-lt"/>
              </a:rPr>
              <a:t>2018 mock exams from </a:t>
            </a:r>
            <a:r>
              <a:rPr lang="en-MY" sz="2000" i="1" dirty="0">
                <a:effectLst>
                  <a:outerShdw blurRad="38100" dist="38100" dir="2700000" algn="tl">
                    <a:srgbClr val="000000">
                      <a:alpha val="43137"/>
                    </a:srgbClr>
                  </a:outerShdw>
                </a:effectLst>
                <a:latin typeface="+mj-lt"/>
              </a:rPr>
              <a:t>recognized</a:t>
            </a:r>
            <a:r>
              <a:rPr lang="en-MY" sz="2000" dirty="0">
                <a:latin typeface="+mj-lt"/>
              </a:rPr>
              <a:t> exam prep providers (“the other guys”/Wiley)</a:t>
            </a:r>
          </a:p>
          <a:p>
            <a:r>
              <a:rPr lang="en-MY" sz="2000" dirty="0">
                <a:latin typeface="+mj-lt"/>
              </a:rPr>
              <a:t>Wiley 2-Day Intensive Review</a:t>
            </a:r>
          </a:p>
          <a:p>
            <a:r>
              <a:rPr lang="en-MY" sz="2000" dirty="0">
                <a:latin typeface="+mj-lt"/>
              </a:rPr>
              <a:t>Wiley 11</a:t>
            </a:r>
            <a:r>
              <a:rPr lang="en-MY" sz="2000" baseline="30000" dirty="0">
                <a:latin typeface="+mj-lt"/>
              </a:rPr>
              <a:t>th</a:t>
            </a:r>
            <a:r>
              <a:rPr lang="en-MY" sz="2000" dirty="0">
                <a:latin typeface="+mj-lt"/>
              </a:rPr>
              <a:t> Hour Review</a:t>
            </a:r>
          </a:p>
        </p:txBody>
      </p:sp>
      <p:sp>
        <p:nvSpPr>
          <p:cNvPr id="6" name="Slide Number Placeholder 5"/>
          <p:cNvSpPr>
            <a:spLocks noGrp="1"/>
          </p:cNvSpPr>
          <p:nvPr>
            <p:ph type="sldNum" sz="quarter" idx="4"/>
          </p:nvPr>
        </p:nvSpPr>
        <p:spPr/>
        <p:txBody>
          <a:bodyPr/>
          <a:lstStyle/>
          <a:p>
            <a:fld id="{75CB3967-FCFC-430E-81C4-890C0A6AB596}" type="slidenum">
              <a:rPr lang="en-US" smtClean="0"/>
              <a:pPr/>
              <a:t>24</a:t>
            </a:fld>
            <a:endParaRPr lang="en-US" dirty="0"/>
          </a:p>
        </p:txBody>
      </p:sp>
    </p:spTree>
    <p:extLst>
      <p:ext uri="{BB962C8B-B14F-4D97-AF65-F5344CB8AC3E}">
        <p14:creationId xmlns:p14="http://schemas.microsoft.com/office/powerpoint/2010/main" val="904433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a:t>
            </a:r>
          </a:p>
        </p:txBody>
      </p:sp>
      <p:sp>
        <p:nvSpPr>
          <p:cNvPr id="11" name="Content Placeholder 10"/>
          <p:cNvSpPr>
            <a:spLocks noGrp="1"/>
          </p:cNvSpPr>
          <p:nvPr>
            <p:ph idx="1"/>
          </p:nvPr>
        </p:nvSpPr>
        <p:spPr/>
        <p:txBody>
          <a:bodyPr>
            <a:noAutofit/>
          </a:bodyPr>
          <a:lstStyle/>
          <a:p>
            <a:pPr marL="0" indent="0">
              <a:buNone/>
            </a:pPr>
            <a:r>
              <a:rPr lang="en-MY" sz="2000" b="1" dirty="0">
                <a:latin typeface="+mj-lt"/>
              </a:rPr>
              <a:t>What you Should Be Doing in June </a:t>
            </a:r>
          </a:p>
          <a:p>
            <a:r>
              <a:rPr lang="en-MY" sz="2000" dirty="0">
                <a:latin typeface="+mj-lt"/>
              </a:rPr>
              <a:t>As a general comment, resolve to simply do what you’ve practiced and let the chips fall where they may. </a:t>
            </a:r>
          </a:p>
          <a:p>
            <a:r>
              <a:rPr lang="en-MY" sz="2000" dirty="0">
                <a:latin typeface="+mj-lt"/>
              </a:rPr>
              <a:t>Focus on mock exams. For the most part, put down your books, notes, videos, etc. and write/review mock exams. </a:t>
            </a:r>
          </a:p>
          <a:p>
            <a:r>
              <a:rPr lang="en-MY" sz="2000" dirty="0">
                <a:latin typeface="+mj-lt"/>
              </a:rPr>
              <a:t>The best practice is to </a:t>
            </a:r>
            <a:r>
              <a:rPr lang="en-MY" sz="2000" i="1" dirty="0">
                <a:effectLst>
                  <a:outerShdw blurRad="38100" dist="38100" dir="2700000" algn="tl">
                    <a:srgbClr val="000000">
                      <a:alpha val="43137"/>
                    </a:srgbClr>
                  </a:outerShdw>
                </a:effectLst>
                <a:latin typeface="+mj-lt"/>
              </a:rPr>
              <a:t>spend 1 ½ times the amount of time </a:t>
            </a:r>
            <a:r>
              <a:rPr lang="en-MY" sz="2000" i="1" u="sng" dirty="0">
                <a:effectLst>
                  <a:outerShdw blurRad="38100" dist="38100" dir="2700000" algn="tl">
                    <a:srgbClr val="000000">
                      <a:alpha val="43137"/>
                    </a:srgbClr>
                  </a:outerShdw>
                </a:effectLst>
                <a:latin typeface="+mj-lt"/>
              </a:rPr>
              <a:t>reviewing</a:t>
            </a:r>
            <a:r>
              <a:rPr lang="en-MY" sz="2000" i="1" dirty="0">
                <a:effectLst>
                  <a:outerShdw blurRad="38100" dist="38100" dir="2700000" algn="tl">
                    <a:srgbClr val="000000">
                      <a:alpha val="43137"/>
                    </a:srgbClr>
                  </a:outerShdw>
                </a:effectLst>
                <a:latin typeface="+mj-lt"/>
              </a:rPr>
              <a:t> an exam as writing it</a:t>
            </a:r>
            <a:r>
              <a:rPr lang="en-MY" sz="2000" dirty="0">
                <a:latin typeface="+mj-lt"/>
              </a:rPr>
              <a:t>. </a:t>
            </a:r>
          </a:p>
          <a:p>
            <a:r>
              <a:rPr lang="en-MY" sz="2000" dirty="0">
                <a:latin typeface="+mj-lt"/>
              </a:rPr>
              <a:t>More specifically, write/review </a:t>
            </a:r>
            <a:r>
              <a:rPr lang="en-MY" sz="2000" b="1" dirty="0">
                <a:latin typeface="+mj-lt"/>
              </a:rPr>
              <a:t>2018</a:t>
            </a:r>
            <a:r>
              <a:rPr lang="en-MY" sz="2000" dirty="0">
                <a:latin typeface="+mj-lt"/>
              </a:rPr>
              <a:t> CFAI mock(s) and – to the extent you can - </a:t>
            </a:r>
            <a:r>
              <a:rPr lang="en-MY" sz="2000" u="sng" dirty="0">
                <a:latin typeface="+mj-lt"/>
              </a:rPr>
              <a:t>re</a:t>
            </a:r>
            <a:r>
              <a:rPr lang="en-MY" sz="2000" dirty="0">
                <a:latin typeface="+mj-lt"/>
              </a:rPr>
              <a:t>-review other mocks/old CFAI exams written thus far.</a:t>
            </a:r>
          </a:p>
          <a:p>
            <a:r>
              <a:rPr lang="en-MY" sz="2000" dirty="0">
                <a:latin typeface="+mj-lt"/>
              </a:rPr>
              <a:t>Visit the exam site one or two weeks before the exam date to help relieve anxiety. You see how long it takes to get to the site, where you can park, and the exact location of the exam room. If you can, go into the exam room and get comfortable with the surroundings. </a:t>
            </a:r>
          </a:p>
        </p:txBody>
      </p:sp>
      <p:sp>
        <p:nvSpPr>
          <p:cNvPr id="6" name="Slide Number Placeholder 5"/>
          <p:cNvSpPr>
            <a:spLocks noGrp="1"/>
          </p:cNvSpPr>
          <p:nvPr>
            <p:ph type="sldNum" sz="quarter" idx="4"/>
          </p:nvPr>
        </p:nvSpPr>
        <p:spPr/>
        <p:txBody>
          <a:bodyPr/>
          <a:lstStyle/>
          <a:p>
            <a:fld id="{75CB3967-FCFC-430E-81C4-890C0A6AB596}" type="slidenum">
              <a:rPr lang="en-US" smtClean="0"/>
              <a:pPr/>
              <a:t>25</a:t>
            </a:fld>
            <a:endParaRPr lang="en-US" dirty="0"/>
          </a:p>
        </p:txBody>
      </p:sp>
    </p:spTree>
    <p:extLst>
      <p:ext uri="{BB962C8B-B14F-4D97-AF65-F5344CB8AC3E}">
        <p14:creationId xmlns:p14="http://schemas.microsoft.com/office/powerpoint/2010/main" val="3893077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a:t>
            </a:r>
          </a:p>
        </p:txBody>
      </p:sp>
      <p:sp>
        <p:nvSpPr>
          <p:cNvPr id="11" name="Content Placeholder 10"/>
          <p:cNvSpPr>
            <a:spLocks noGrp="1"/>
          </p:cNvSpPr>
          <p:nvPr>
            <p:ph idx="1"/>
          </p:nvPr>
        </p:nvSpPr>
        <p:spPr>
          <a:xfrm>
            <a:off x="457200" y="1588402"/>
            <a:ext cx="8229600" cy="4525963"/>
          </a:xfrm>
        </p:spPr>
        <p:txBody>
          <a:bodyPr>
            <a:noAutofit/>
          </a:bodyPr>
          <a:lstStyle/>
          <a:p>
            <a:pPr marL="0" indent="0">
              <a:buNone/>
            </a:pPr>
            <a:r>
              <a:rPr lang="en-US" sz="2000" b="1" dirty="0">
                <a:latin typeface="+mj-lt"/>
              </a:rPr>
              <a:t>“D-Day – 2” </a:t>
            </a:r>
          </a:p>
          <a:p>
            <a:pPr marL="0" indent="0">
              <a:buNone/>
            </a:pPr>
            <a:r>
              <a:rPr lang="en-US" sz="2000" dirty="0">
                <a:latin typeface="+mj-lt"/>
              </a:rPr>
              <a:t>Level III</a:t>
            </a:r>
          </a:p>
          <a:p>
            <a:pPr>
              <a:buFontTx/>
              <a:buChar char="-"/>
            </a:pPr>
            <a:r>
              <a:rPr lang="en-US" sz="2000" dirty="0">
                <a:latin typeface="+mj-lt"/>
              </a:rPr>
              <a:t>AMC</a:t>
            </a:r>
          </a:p>
          <a:p>
            <a:pPr>
              <a:buFontTx/>
              <a:buChar char="-"/>
            </a:pPr>
            <a:r>
              <a:rPr lang="en-US" sz="2000" dirty="0">
                <a:latin typeface="+mj-lt"/>
              </a:rPr>
              <a:t>GIPS</a:t>
            </a:r>
          </a:p>
          <a:p>
            <a:pPr marL="0" indent="0">
              <a:buNone/>
            </a:pPr>
            <a:r>
              <a:rPr lang="en-US" sz="2000" dirty="0">
                <a:latin typeface="+mj-lt"/>
              </a:rPr>
              <a:t>Level II</a:t>
            </a:r>
          </a:p>
          <a:p>
            <a:pPr>
              <a:buFontTx/>
              <a:buChar char="-"/>
            </a:pPr>
            <a:r>
              <a:rPr lang="en-US" sz="2000" dirty="0">
                <a:latin typeface="+mj-lt"/>
              </a:rPr>
              <a:t>IFRS vs. U.S. GAAP</a:t>
            </a:r>
          </a:p>
          <a:p>
            <a:pPr>
              <a:buFontTx/>
              <a:buChar char="-"/>
            </a:pPr>
            <a:r>
              <a:rPr lang="en-US" sz="2000" dirty="0">
                <a:latin typeface="+mj-lt"/>
              </a:rPr>
              <a:t>ROS</a:t>
            </a:r>
          </a:p>
          <a:p>
            <a:pPr>
              <a:buFontTx/>
              <a:buChar char="-"/>
            </a:pPr>
            <a:r>
              <a:rPr lang="en-US" sz="2000" dirty="0">
                <a:latin typeface="+mj-lt"/>
              </a:rPr>
              <a:t>Value/Price formulas from derivatives, IR, bootstrapping, cross rates</a:t>
            </a:r>
          </a:p>
          <a:p>
            <a:pPr marL="0" indent="0">
              <a:buNone/>
            </a:pPr>
            <a:r>
              <a:rPr lang="en-US" sz="2000" dirty="0">
                <a:latin typeface="+mj-lt"/>
              </a:rPr>
              <a:t>Level I</a:t>
            </a:r>
          </a:p>
          <a:p>
            <a:pPr>
              <a:buFontTx/>
              <a:buChar char="-"/>
            </a:pPr>
            <a:r>
              <a:rPr lang="en-US" sz="2000" dirty="0">
                <a:latin typeface="+mj-lt"/>
              </a:rPr>
              <a:t>IFRS vs. U.S. GAAP </a:t>
            </a:r>
          </a:p>
          <a:p>
            <a:pPr>
              <a:buFontTx/>
              <a:buChar char="-"/>
            </a:pPr>
            <a:r>
              <a:rPr lang="en-US" sz="2000" dirty="0">
                <a:latin typeface="+mj-lt"/>
              </a:rPr>
              <a:t>GIPS</a:t>
            </a:r>
          </a:p>
          <a:p>
            <a:pPr>
              <a:buFontTx/>
              <a:buChar char="-"/>
            </a:pPr>
            <a:r>
              <a:rPr lang="en-US" sz="2000" dirty="0">
                <a:latin typeface="+mj-lt"/>
              </a:rPr>
              <a:t>Pure play, convexity, </a:t>
            </a:r>
            <a:r>
              <a:rPr lang="en-US" sz="2000" dirty="0">
                <a:latin typeface="+mj-lt"/>
                <a:cs typeface="Times New Roman" panose="02020603050405020304" pitchFamily="18" charset="0"/>
              </a:rPr>
              <a:t>σ</a:t>
            </a:r>
            <a:r>
              <a:rPr lang="en-US" sz="2000" dirty="0">
                <a:latin typeface="+mj-lt"/>
              </a:rPr>
              <a:t> of a 2-asset portfolio, fully-diluted EPS</a:t>
            </a:r>
          </a:p>
        </p:txBody>
      </p:sp>
      <p:sp>
        <p:nvSpPr>
          <p:cNvPr id="6" name="Slide Number Placeholder 5"/>
          <p:cNvSpPr>
            <a:spLocks noGrp="1"/>
          </p:cNvSpPr>
          <p:nvPr>
            <p:ph type="sldNum" sz="quarter" idx="4"/>
          </p:nvPr>
        </p:nvSpPr>
        <p:spPr/>
        <p:txBody>
          <a:bodyPr/>
          <a:lstStyle/>
          <a:p>
            <a:fld id="{75CB3967-FCFC-430E-81C4-890C0A6AB596}" type="slidenum">
              <a:rPr lang="en-US" smtClean="0"/>
              <a:pPr/>
              <a:t>26</a:t>
            </a:fld>
            <a:endParaRPr lang="en-US" dirty="0"/>
          </a:p>
        </p:txBody>
      </p:sp>
    </p:spTree>
    <p:extLst>
      <p:ext uri="{BB962C8B-B14F-4D97-AF65-F5344CB8AC3E}">
        <p14:creationId xmlns:p14="http://schemas.microsoft.com/office/powerpoint/2010/main" val="1729006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a:t>
            </a:r>
          </a:p>
        </p:txBody>
      </p:sp>
      <p:sp>
        <p:nvSpPr>
          <p:cNvPr id="11" name="Content Placeholder 10"/>
          <p:cNvSpPr>
            <a:spLocks noGrp="1"/>
          </p:cNvSpPr>
          <p:nvPr>
            <p:ph idx="1"/>
          </p:nvPr>
        </p:nvSpPr>
        <p:spPr/>
        <p:txBody>
          <a:bodyPr>
            <a:noAutofit/>
          </a:bodyPr>
          <a:lstStyle/>
          <a:p>
            <a:pPr marL="0" indent="0">
              <a:buNone/>
            </a:pPr>
            <a:r>
              <a:rPr lang="en-US" sz="2000" b="1" dirty="0">
                <a:latin typeface="+mj-lt"/>
              </a:rPr>
              <a:t>“D-Day – 1” – Take a Netflix vacay</a:t>
            </a:r>
          </a:p>
          <a:p>
            <a:pPr marL="0" indent="0">
              <a:buNone/>
            </a:pPr>
            <a:r>
              <a:rPr lang="en-US" sz="2000" dirty="0">
                <a:latin typeface="+mj-lt"/>
              </a:rPr>
              <a:t>The pressure to succeed is positive when it provides an incentive to study and prepare well. It can become a negative force if it leads to anxiety or panic and adversely affects your test-taking performance on exam day. </a:t>
            </a:r>
          </a:p>
          <a:p>
            <a:pPr marL="0" indent="0">
              <a:buNone/>
            </a:pPr>
            <a:r>
              <a:rPr lang="en-US" sz="2000" dirty="0">
                <a:latin typeface="+mj-lt"/>
              </a:rPr>
              <a:t>Don’t cram the night before the test. Chill out and work off any pent-up performance anxiety. Reserve the day immediately before the exam for relaxation and laying out all the items you’ll need to take to the exam with you. Here are a few important reminders for the day before the test:</a:t>
            </a:r>
          </a:p>
          <a:p>
            <a:r>
              <a:rPr lang="en-US" sz="2000" dirty="0">
                <a:latin typeface="+mj-lt"/>
              </a:rPr>
              <a:t>Gather up the pencils you will take to the exam. Sharpen them, but not to the point where they will break. Wear them in a little bit. </a:t>
            </a:r>
          </a:p>
          <a:p>
            <a:r>
              <a:rPr lang="en-US" sz="2000" dirty="0">
                <a:latin typeface="+mj-lt"/>
              </a:rPr>
              <a:t>Test your TI BA II Plus or HP 12C (e.g., ensure it is END mode)</a:t>
            </a:r>
          </a:p>
          <a:p>
            <a:r>
              <a:rPr lang="en-US" sz="2000" dirty="0">
                <a:latin typeface="+mj-lt"/>
              </a:rPr>
              <a:t>Organize your calculator(s), spare battery, pencils, exam admittance card, and valid international passport in a conspicuous place.</a:t>
            </a:r>
          </a:p>
          <a:p>
            <a:r>
              <a:rPr lang="en-US" sz="2000" dirty="0">
                <a:latin typeface="+mj-lt"/>
              </a:rPr>
              <a:t>Set your alarm clock for early enough in the morning (AM not PM). </a:t>
            </a:r>
          </a:p>
        </p:txBody>
      </p:sp>
      <p:sp>
        <p:nvSpPr>
          <p:cNvPr id="6" name="Slide Number Placeholder 5"/>
          <p:cNvSpPr>
            <a:spLocks noGrp="1"/>
          </p:cNvSpPr>
          <p:nvPr>
            <p:ph type="sldNum" sz="quarter" idx="4"/>
          </p:nvPr>
        </p:nvSpPr>
        <p:spPr/>
        <p:txBody>
          <a:bodyPr/>
          <a:lstStyle/>
          <a:p>
            <a:fld id="{75CB3967-FCFC-430E-81C4-890C0A6AB596}" type="slidenum">
              <a:rPr lang="en-US" smtClean="0"/>
              <a:pPr/>
              <a:t>27</a:t>
            </a:fld>
            <a:endParaRPr lang="en-US" dirty="0"/>
          </a:p>
        </p:txBody>
      </p:sp>
    </p:spTree>
    <p:extLst>
      <p:ext uri="{BB962C8B-B14F-4D97-AF65-F5344CB8AC3E}">
        <p14:creationId xmlns:p14="http://schemas.microsoft.com/office/powerpoint/2010/main" val="37100192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a:t>
            </a:r>
          </a:p>
        </p:txBody>
      </p:sp>
      <p:sp>
        <p:nvSpPr>
          <p:cNvPr id="11" name="Content Placeholder 10"/>
          <p:cNvSpPr>
            <a:spLocks noGrp="1"/>
          </p:cNvSpPr>
          <p:nvPr>
            <p:ph idx="1"/>
          </p:nvPr>
        </p:nvSpPr>
        <p:spPr/>
        <p:txBody>
          <a:bodyPr>
            <a:noAutofit/>
          </a:bodyPr>
          <a:lstStyle/>
          <a:p>
            <a:pPr marL="0" indent="0">
              <a:buNone/>
            </a:pPr>
            <a:r>
              <a:rPr lang="en-US" sz="2000" b="1" dirty="0">
                <a:latin typeface="+mj-lt"/>
              </a:rPr>
              <a:t>TAKING THE EXAM: EXAM-DAY STRATEGIES </a:t>
            </a:r>
          </a:p>
          <a:p>
            <a:pPr marL="0" indent="0">
              <a:buNone/>
            </a:pPr>
            <a:r>
              <a:rPr lang="en-US" sz="2000" dirty="0">
                <a:latin typeface="+mj-lt"/>
              </a:rPr>
              <a:t>Wiley’s strategies for the big day itself are broken down into the following categories:</a:t>
            </a:r>
          </a:p>
          <a:p>
            <a:r>
              <a:rPr lang="en-US" sz="2000" dirty="0">
                <a:latin typeface="+mj-lt"/>
              </a:rPr>
              <a:t>Wise time management</a:t>
            </a:r>
          </a:p>
          <a:p>
            <a:r>
              <a:rPr lang="en-US" sz="2000" dirty="0">
                <a:latin typeface="+mj-lt"/>
              </a:rPr>
              <a:t>No need to show your work</a:t>
            </a:r>
          </a:p>
          <a:p>
            <a:r>
              <a:rPr lang="en-US" sz="2000" dirty="0">
                <a:latin typeface="+mj-lt"/>
              </a:rPr>
              <a:t>No points are subtracted for selecting incorrect answer choices</a:t>
            </a:r>
          </a:p>
          <a:p>
            <a:r>
              <a:rPr lang="en-US" sz="2000" dirty="0">
                <a:latin typeface="+mj-lt"/>
              </a:rPr>
              <a:t>C+ is your target: passing score, not perfect score</a:t>
            </a:r>
          </a:p>
          <a:p>
            <a:r>
              <a:rPr lang="en-US" sz="2000" dirty="0">
                <a:latin typeface="+mj-lt"/>
              </a:rPr>
              <a:t>Leave home early</a:t>
            </a:r>
          </a:p>
          <a:p>
            <a:r>
              <a:rPr lang="en-US" sz="2000" dirty="0">
                <a:latin typeface="+mj-lt"/>
              </a:rPr>
              <a:t>Follow the rules</a:t>
            </a:r>
          </a:p>
        </p:txBody>
      </p:sp>
      <p:sp>
        <p:nvSpPr>
          <p:cNvPr id="6" name="Slide Number Placeholder 5"/>
          <p:cNvSpPr>
            <a:spLocks noGrp="1"/>
          </p:cNvSpPr>
          <p:nvPr>
            <p:ph type="sldNum" sz="quarter" idx="4"/>
          </p:nvPr>
        </p:nvSpPr>
        <p:spPr/>
        <p:txBody>
          <a:bodyPr/>
          <a:lstStyle/>
          <a:p>
            <a:fld id="{75CB3967-FCFC-430E-81C4-890C0A6AB596}" type="slidenum">
              <a:rPr lang="en-US" smtClean="0"/>
              <a:pPr/>
              <a:t>28</a:t>
            </a:fld>
            <a:endParaRPr lang="en-US" dirty="0"/>
          </a:p>
        </p:txBody>
      </p:sp>
    </p:spTree>
    <p:extLst>
      <p:ext uri="{BB962C8B-B14F-4D97-AF65-F5344CB8AC3E}">
        <p14:creationId xmlns:p14="http://schemas.microsoft.com/office/powerpoint/2010/main" val="3869613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b="1" dirty="0">
                <a:latin typeface="+mj-lt"/>
              </a:rPr>
              <a:t>WISE TIME MANAGEMENT </a:t>
            </a:r>
          </a:p>
          <a:p>
            <a:pPr marL="0" indent="0">
              <a:buNone/>
            </a:pPr>
            <a:r>
              <a:rPr lang="en-US" sz="2000" dirty="0">
                <a:latin typeface="+mj-lt"/>
              </a:rPr>
              <a:t>Some questions are relatively straightforward, some are moderately difficult, and some are very challenging (difficult, require long calculations, or contain so much information that reading them takes a long time)— regardless, it should take you 1½ minutes </a:t>
            </a:r>
            <a:r>
              <a:rPr lang="en-US" sz="2000" b="1" i="1" dirty="0">
                <a:latin typeface="+mj-lt"/>
              </a:rPr>
              <a:t>on average </a:t>
            </a:r>
            <a:r>
              <a:rPr lang="en-US" sz="2000" dirty="0">
                <a:latin typeface="+mj-lt"/>
              </a:rPr>
              <a:t>to answer each question. </a:t>
            </a:r>
          </a:p>
          <a:p>
            <a:pPr marL="0" indent="0">
              <a:buNone/>
            </a:pPr>
            <a:r>
              <a:rPr lang="en-US" sz="2000" b="1" dirty="0">
                <a:latin typeface="+mj-lt"/>
              </a:rPr>
              <a:t>1st pass:</a:t>
            </a:r>
            <a:r>
              <a:rPr lang="en-US" sz="2000" dirty="0">
                <a:latin typeface="+mj-lt"/>
              </a:rPr>
              <a:t> answer the questions you think you know how to do —but </a:t>
            </a:r>
            <a:r>
              <a:rPr lang="en-US" sz="2000" b="1" i="1" dirty="0">
                <a:latin typeface="+mj-lt"/>
              </a:rPr>
              <a:t>won’t </a:t>
            </a:r>
            <a:r>
              <a:rPr lang="en-US" sz="2000" dirty="0">
                <a:latin typeface="+mj-lt"/>
              </a:rPr>
              <a:t>likely take you a long time. Do not skip penciling in bubbles. Select your favorite latter from “a” thru “c” and move on. </a:t>
            </a:r>
          </a:p>
          <a:p>
            <a:pPr marL="0" indent="0">
              <a:buNone/>
            </a:pPr>
            <a:r>
              <a:rPr lang="en-US" sz="2000" b="1" dirty="0">
                <a:latin typeface="+mj-lt"/>
              </a:rPr>
              <a:t>2nd pass:</a:t>
            </a:r>
            <a:r>
              <a:rPr lang="en-US" sz="2000" dirty="0">
                <a:latin typeface="+mj-lt"/>
              </a:rPr>
              <a:t> answer the questions you think you know how to do —but will likely take you a long time. This is also the time to answer the ones that you think you have no clue on. Just take your best guess and move on. </a:t>
            </a:r>
          </a:p>
          <a:p>
            <a:pPr marL="0" indent="0">
              <a:buNone/>
            </a:pPr>
            <a:r>
              <a:rPr lang="en-US" sz="2000" dirty="0">
                <a:latin typeface="+mj-lt"/>
              </a:rPr>
              <a:t>Put an asterisk in the margin adjacent the question on the question booklet.</a:t>
            </a:r>
          </a:p>
          <a:p>
            <a:pPr marL="0" indent="0">
              <a:buNone/>
            </a:pPr>
            <a:r>
              <a:rPr lang="en-US" sz="2000" dirty="0">
                <a:latin typeface="+mj-lt"/>
              </a:rPr>
              <a:t>Never write anything on the answer booklet other than filling in the bubbles. </a:t>
            </a:r>
          </a:p>
        </p:txBody>
      </p:sp>
      <p:sp>
        <p:nvSpPr>
          <p:cNvPr id="6" name="Slide Number Placeholder 5"/>
          <p:cNvSpPr>
            <a:spLocks noGrp="1"/>
          </p:cNvSpPr>
          <p:nvPr>
            <p:ph type="sldNum" sz="quarter" idx="4"/>
          </p:nvPr>
        </p:nvSpPr>
        <p:spPr/>
        <p:txBody>
          <a:bodyPr/>
          <a:lstStyle/>
          <a:p>
            <a:fld id="{75CB3967-FCFC-430E-81C4-890C0A6AB596}" type="slidenum">
              <a:rPr lang="en-US" smtClean="0"/>
              <a:pPr/>
              <a:t>29</a:t>
            </a:fld>
            <a:endParaRPr lang="en-US" dirty="0"/>
          </a:p>
        </p:txBody>
      </p:sp>
    </p:spTree>
    <p:extLst>
      <p:ext uri="{BB962C8B-B14F-4D97-AF65-F5344CB8AC3E}">
        <p14:creationId xmlns:p14="http://schemas.microsoft.com/office/powerpoint/2010/main" val="1213721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MY" dirty="0"/>
              <a:t>Seven most serious mistakes candidates make in taking the CFA Exams</a:t>
            </a:r>
            <a:endParaRPr lang="en-US" dirty="0"/>
          </a:p>
        </p:txBody>
      </p:sp>
      <p:sp>
        <p:nvSpPr>
          <p:cNvPr id="11" name="Content Placeholder 10"/>
          <p:cNvSpPr>
            <a:spLocks noGrp="1"/>
          </p:cNvSpPr>
          <p:nvPr>
            <p:ph idx="1"/>
          </p:nvPr>
        </p:nvSpPr>
        <p:spPr/>
        <p:txBody>
          <a:bodyPr>
            <a:normAutofit/>
          </a:bodyPr>
          <a:lstStyle/>
          <a:p>
            <a:pPr marL="0" indent="0">
              <a:buNone/>
            </a:pPr>
            <a:r>
              <a:rPr lang="en-MY" sz="2000" dirty="0">
                <a:latin typeface="+mj-lt"/>
              </a:rPr>
              <a:t>To begin, let’s take a look at Wiley’s solutions, tips, and examples in response to what the CFA Institute states are the three most serious mistakes candidates make in taking the CFA Exams</a:t>
            </a:r>
            <a:r>
              <a:rPr lang="en-MY" sz="2000" dirty="0"/>
              <a:t>:</a:t>
            </a:r>
          </a:p>
          <a:p>
            <a:pPr marL="457200" indent="-457200">
              <a:buAutoNum type="arabicPeriod"/>
            </a:pPr>
            <a:r>
              <a:rPr lang="en-US" sz="2000" b="1" dirty="0">
                <a:latin typeface="+mj-lt"/>
              </a:rPr>
              <a:t>Poor preparation</a:t>
            </a:r>
          </a:p>
          <a:p>
            <a:pPr marL="457200" indent="-457200">
              <a:buAutoNum type="arabicPeriod"/>
            </a:pPr>
            <a:r>
              <a:rPr lang="en-US" sz="2000" b="1" dirty="0">
                <a:latin typeface="+mj-lt"/>
              </a:rPr>
              <a:t>Anxiety, Panic, and an inability to handle pressure</a:t>
            </a:r>
          </a:p>
          <a:p>
            <a:pPr marL="457200" indent="-457200">
              <a:buAutoNum type="arabicPeriod"/>
            </a:pPr>
            <a:r>
              <a:rPr lang="en-US" sz="2000" b="1" dirty="0">
                <a:latin typeface="+mj-lt"/>
              </a:rPr>
              <a:t>Poor time management</a:t>
            </a:r>
          </a:p>
          <a:p>
            <a:pPr marL="457200" indent="-457200">
              <a:buAutoNum type="arabicPeriod"/>
            </a:pPr>
            <a:r>
              <a:rPr lang="en-US" sz="2000" dirty="0">
                <a:latin typeface="+mj-lt"/>
              </a:rPr>
              <a:t>Reading questions too quickly</a:t>
            </a:r>
          </a:p>
          <a:p>
            <a:pPr marL="457200" indent="-457200">
              <a:buAutoNum type="arabicPeriod"/>
            </a:pPr>
            <a:r>
              <a:rPr lang="en-US" sz="2000" dirty="0">
                <a:latin typeface="+mj-lt"/>
              </a:rPr>
              <a:t>Over-thinking the questions</a:t>
            </a:r>
          </a:p>
          <a:p>
            <a:pPr marL="457200" indent="-457200">
              <a:buAutoNum type="arabicPeriod"/>
            </a:pPr>
            <a:r>
              <a:rPr lang="en-US" sz="2000" dirty="0">
                <a:latin typeface="+mj-lt"/>
              </a:rPr>
              <a:t>Giving answers not found in the CFA Program curriculum</a:t>
            </a:r>
          </a:p>
          <a:p>
            <a:pPr marL="457200" indent="-457200">
              <a:buAutoNum type="arabicPeriod"/>
            </a:pPr>
            <a:r>
              <a:rPr lang="en-US" sz="2000" dirty="0">
                <a:latin typeface="+mj-lt"/>
              </a:rPr>
              <a:t>Failure to follow instructions</a:t>
            </a:r>
          </a:p>
          <a:p>
            <a:pPr marL="0" indent="0">
              <a:buNone/>
            </a:pPr>
            <a:endParaRPr lang="en-US" sz="2000" dirty="0">
              <a:latin typeface="+mj-lt"/>
            </a:endParaRPr>
          </a:p>
          <a:p>
            <a:pPr marL="0" indent="0">
              <a:buNone/>
            </a:pPr>
            <a:r>
              <a:rPr lang="en-US" sz="2000" dirty="0">
                <a:latin typeface="+mj-lt"/>
              </a:rPr>
              <a:t>4 thru 7 can be symptoms of the first 3 causes.</a:t>
            </a:r>
            <a:endParaRPr lang="en-MY"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3</a:t>
            </a:fld>
            <a:endParaRPr lang="en-US" dirty="0"/>
          </a:p>
        </p:txBody>
      </p:sp>
    </p:spTree>
    <p:extLst>
      <p:ext uri="{BB962C8B-B14F-4D97-AF65-F5344CB8AC3E}">
        <p14:creationId xmlns:p14="http://schemas.microsoft.com/office/powerpoint/2010/main" val="3243720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b="1" dirty="0">
                <a:latin typeface="+mj-lt"/>
              </a:rPr>
              <a:t>NO NEED TO “SHOW YOUR WORK” – LI/LII/LIII PM</a:t>
            </a:r>
          </a:p>
          <a:p>
            <a:pPr marL="0" indent="0">
              <a:buNone/>
            </a:pPr>
            <a:r>
              <a:rPr lang="en-US" sz="2000" b="1" dirty="0">
                <a:latin typeface="+mj-lt"/>
              </a:rPr>
              <a:t>NO POINTS ARE SUBTRACTED FOR WRONG ANSWERS – LI/LII/LIII PM</a:t>
            </a:r>
          </a:p>
          <a:p>
            <a:pPr marL="0" indent="0">
              <a:buNone/>
            </a:pPr>
            <a:r>
              <a:rPr lang="en-US" sz="2000" b="1" dirty="0">
                <a:latin typeface="+mj-lt"/>
              </a:rPr>
              <a:t>“C+” IS YOUR TARGET </a:t>
            </a:r>
          </a:p>
          <a:p>
            <a:r>
              <a:rPr lang="en-US" sz="2000" dirty="0">
                <a:latin typeface="+mj-lt"/>
              </a:rPr>
              <a:t>The CFA Exam is a pass/fail test. You don’t need to score an “A”. </a:t>
            </a:r>
          </a:p>
          <a:p>
            <a:r>
              <a:rPr lang="en-US" sz="2000" dirty="0">
                <a:latin typeface="+mj-lt"/>
              </a:rPr>
              <a:t>You can give a lot of wrong answers— at least as many as 72—and still pass. </a:t>
            </a:r>
            <a:endParaRPr lang="en-US" sz="2000" b="1" dirty="0">
              <a:latin typeface="+mj-lt"/>
            </a:endParaRPr>
          </a:p>
          <a:p>
            <a:pPr marL="0" indent="0">
              <a:buNone/>
            </a:pPr>
            <a:r>
              <a:rPr lang="en-US" sz="2000" b="1" dirty="0">
                <a:latin typeface="+mj-lt"/>
              </a:rPr>
              <a:t>LEAVE HOME EARLY </a:t>
            </a:r>
          </a:p>
          <a:p>
            <a:r>
              <a:rPr lang="en-US" sz="2000" dirty="0">
                <a:latin typeface="+mj-lt"/>
              </a:rPr>
              <a:t>Do what you can to improve your chances of arriving at the exam site well before the exam is scheduled to begin, because you do not need the extra anxiety of worrying about being late. </a:t>
            </a:r>
          </a:p>
          <a:p>
            <a:r>
              <a:rPr lang="en-US" sz="2000" dirty="0">
                <a:latin typeface="+mj-lt"/>
              </a:rPr>
              <a:t>You must go through screening procedures before being seated in the exam room. </a:t>
            </a:r>
          </a:p>
          <a:p>
            <a:r>
              <a:rPr lang="en-US" sz="2000" dirty="0">
                <a:latin typeface="+mj-lt"/>
              </a:rPr>
              <a:t>If you arrive too late, these procedures can prevent you from starting the test on time. </a:t>
            </a:r>
          </a:p>
        </p:txBody>
      </p:sp>
      <p:sp>
        <p:nvSpPr>
          <p:cNvPr id="6" name="Slide Number Placeholder 5"/>
          <p:cNvSpPr>
            <a:spLocks noGrp="1"/>
          </p:cNvSpPr>
          <p:nvPr>
            <p:ph type="sldNum" sz="quarter" idx="4"/>
          </p:nvPr>
        </p:nvSpPr>
        <p:spPr/>
        <p:txBody>
          <a:bodyPr/>
          <a:lstStyle/>
          <a:p>
            <a:fld id="{75CB3967-FCFC-430E-81C4-890C0A6AB596}" type="slidenum">
              <a:rPr lang="en-US" smtClean="0"/>
              <a:pPr/>
              <a:t>30</a:t>
            </a:fld>
            <a:endParaRPr lang="en-US" dirty="0"/>
          </a:p>
        </p:txBody>
      </p:sp>
    </p:spTree>
    <p:extLst>
      <p:ext uri="{BB962C8B-B14F-4D97-AF65-F5344CB8AC3E}">
        <p14:creationId xmlns:p14="http://schemas.microsoft.com/office/powerpoint/2010/main" val="14440739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a:xfrm>
            <a:off x="277270" y="892291"/>
            <a:ext cx="8409530" cy="4525963"/>
          </a:xfrm>
        </p:spPr>
        <p:txBody>
          <a:bodyPr>
            <a:noAutofit/>
          </a:bodyPr>
          <a:lstStyle/>
          <a:p>
            <a:pPr marL="0" indent="0">
              <a:buNone/>
            </a:pPr>
            <a:r>
              <a:rPr lang="en-US" sz="2000" b="1" dirty="0">
                <a:latin typeface="+mj-lt"/>
              </a:rPr>
              <a:t>FOLLOW THE RULES </a:t>
            </a:r>
          </a:p>
          <a:p>
            <a:pPr marL="0" indent="0">
              <a:buNone/>
            </a:pPr>
            <a:r>
              <a:rPr lang="en-US" sz="2000" dirty="0">
                <a:latin typeface="+mj-lt"/>
              </a:rPr>
              <a:t>Every year, CFA Institute disqualifies candidates for breaking its exam rules. Make sure you read the exam rules and abide by them all. Please note that your exam scores could be invalidated if you engage in any of the following: </a:t>
            </a:r>
          </a:p>
          <a:p>
            <a:r>
              <a:rPr lang="en-US" sz="2000" dirty="0">
                <a:latin typeface="+mj-lt"/>
              </a:rPr>
              <a:t>Writing or erasing past time called—You must stop writing immediately when instructed to do so, or your examination results could be voided. </a:t>
            </a:r>
          </a:p>
          <a:p>
            <a:r>
              <a:rPr lang="en-US" sz="2000" dirty="0">
                <a:latin typeface="+mj-lt"/>
              </a:rPr>
              <a:t>Using books, headsets, rulers, listening devices, mobile phones, recording or photographic devices, papers of any kind, or other aids. </a:t>
            </a:r>
          </a:p>
          <a:p>
            <a:r>
              <a:rPr lang="en-US" sz="2000" dirty="0">
                <a:latin typeface="+mj-lt"/>
              </a:rPr>
              <a:t>Calculators—Only Texas Instruments BA II Plus (including BA II Plus Professional) and Hewlett Packard 12C (including the HP 12C Platinum, 12C Platinum 25th anniversary edition, 12C 30th anniversary edition, and HP 12C Prestige) calculators are permitted into the exam. Do not bring another kind of calculator; you will not be allowed to use it. </a:t>
            </a:r>
          </a:p>
          <a:p>
            <a:r>
              <a:rPr lang="en-US" sz="2000" dirty="0">
                <a:latin typeface="+mj-lt"/>
              </a:rPr>
              <a:t>Use of scratch paper—You may not use scratch paper during the examination. Scratch paper includes writing on the examination ticket, calculator keystroke cards, or any other surface—including your desk. You may use your question booklet, however, for calculations and scratch work. </a:t>
            </a:r>
          </a:p>
        </p:txBody>
      </p:sp>
      <p:sp>
        <p:nvSpPr>
          <p:cNvPr id="6" name="Slide Number Placeholder 5"/>
          <p:cNvSpPr>
            <a:spLocks noGrp="1"/>
          </p:cNvSpPr>
          <p:nvPr>
            <p:ph type="sldNum" sz="quarter" idx="4"/>
          </p:nvPr>
        </p:nvSpPr>
        <p:spPr/>
        <p:txBody>
          <a:bodyPr/>
          <a:lstStyle/>
          <a:p>
            <a:fld id="{75CB3967-FCFC-430E-81C4-890C0A6AB596}" type="slidenum">
              <a:rPr lang="en-US" smtClean="0"/>
              <a:pPr/>
              <a:t>31</a:t>
            </a:fld>
            <a:endParaRPr lang="en-US" dirty="0"/>
          </a:p>
        </p:txBody>
      </p:sp>
    </p:spTree>
    <p:extLst>
      <p:ext uri="{BB962C8B-B14F-4D97-AF65-F5344CB8AC3E}">
        <p14:creationId xmlns:p14="http://schemas.microsoft.com/office/powerpoint/2010/main" val="1124193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b="1" dirty="0">
                <a:latin typeface="+mj-lt"/>
              </a:rPr>
              <a:t>FOLLOW THE RULES </a:t>
            </a:r>
          </a:p>
          <a:p>
            <a:pPr marL="0" indent="0">
              <a:buNone/>
            </a:pPr>
            <a:r>
              <a:rPr lang="en-US" sz="2000" dirty="0">
                <a:latin typeface="+mj-lt"/>
              </a:rPr>
              <a:t>Every year, CFA Institute disqualifies candidates for breaking its exam rules. Make sure you read the exam rules and abide by them all. Please note that your exam scores could be invalidated if you engage in any of the following: </a:t>
            </a:r>
          </a:p>
          <a:p>
            <a:r>
              <a:rPr lang="en-US" sz="2000" dirty="0">
                <a:latin typeface="+mj-lt"/>
              </a:rPr>
              <a:t>Assisting other candidates during the exam—You may not give or receive assistance when you are taking your examination. </a:t>
            </a:r>
          </a:p>
          <a:p>
            <a:r>
              <a:rPr lang="en-US" sz="2000" dirty="0">
                <a:latin typeface="+mj-lt"/>
              </a:rPr>
              <a:t>Opening, working on, or reading the exam during a time not authorized by the testing personnel—This is strictly disallowed. </a:t>
            </a:r>
          </a:p>
          <a:p>
            <a:r>
              <a:rPr lang="en-US" sz="2000" dirty="0">
                <a:latin typeface="+mj-lt"/>
              </a:rPr>
              <a:t>Creating a disturbance </a:t>
            </a:r>
          </a:p>
          <a:p>
            <a:r>
              <a:rPr lang="en-US" sz="2000" dirty="0">
                <a:latin typeface="+mj-lt"/>
              </a:rPr>
              <a:t>Removing exam materials or notes from the testing room </a:t>
            </a:r>
          </a:p>
          <a:p>
            <a:r>
              <a:rPr lang="en-US" sz="2000" dirty="0">
                <a:latin typeface="+mj-lt"/>
              </a:rPr>
              <a:t>Taking part in an act of impersonation or other forms of cheating </a:t>
            </a:r>
          </a:p>
          <a:p>
            <a:r>
              <a:rPr lang="en-US" sz="2000" dirty="0">
                <a:latin typeface="+mj-lt"/>
              </a:rPr>
              <a:t>Writing on the front or back of your exam admission ticket at any time (before, during, or after the exam) </a:t>
            </a:r>
          </a:p>
          <a:p>
            <a:r>
              <a:rPr lang="en-US" sz="2000" dirty="0">
                <a:latin typeface="+mj-lt"/>
              </a:rPr>
              <a:t>Failing to follow the directions of exam proctors or test center personnel. </a:t>
            </a:r>
          </a:p>
        </p:txBody>
      </p:sp>
      <p:sp>
        <p:nvSpPr>
          <p:cNvPr id="6" name="Slide Number Placeholder 5"/>
          <p:cNvSpPr>
            <a:spLocks noGrp="1"/>
          </p:cNvSpPr>
          <p:nvPr>
            <p:ph type="sldNum" sz="quarter" idx="4"/>
          </p:nvPr>
        </p:nvSpPr>
        <p:spPr/>
        <p:txBody>
          <a:bodyPr/>
          <a:lstStyle/>
          <a:p>
            <a:fld id="{75CB3967-FCFC-430E-81C4-890C0A6AB596}" type="slidenum">
              <a:rPr lang="en-US" smtClean="0"/>
              <a:pPr/>
              <a:t>32</a:t>
            </a:fld>
            <a:endParaRPr lang="en-US" dirty="0"/>
          </a:p>
        </p:txBody>
      </p:sp>
    </p:spTree>
    <p:extLst>
      <p:ext uri="{BB962C8B-B14F-4D97-AF65-F5344CB8AC3E}">
        <p14:creationId xmlns:p14="http://schemas.microsoft.com/office/powerpoint/2010/main" val="1982031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b="1" dirty="0">
                <a:latin typeface="+mj-lt"/>
              </a:rPr>
              <a:t>FOLLOW THE RULES </a:t>
            </a:r>
          </a:p>
          <a:p>
            <a:r>
              <a:rPr lang="en-US" sz="2000" dirty="0">
                <a:latin typeface="+mj-lt"/>
              </a:rPr>
              <a:t>Finally, check out what the CFA Institute website offers in terms of “Tips for Taking the Level I Exam”: </a:t>
            </a:r>
            <a:r>
              <a:rPr lang="en-US" sz="2000" u="sng" dirty="0">
                <a:solidFill>
                  <a:srgbClr val="00B0F0"/>
                </a:solidFill>
                <a:latin typeface="+mj-lt"/>
              </a:rPr>
              <a:t>http://www.cfainstitute.org/ programs/cfaprogram/exams/Pages/level_I_exam_prep.aspx#tips </a:t>
            </a:r>
            <a:endParaRPr lang="en-US" sz="2000" dirty="0">
              <a:solidFill>
                <a:srgbClr val="00B0F0"/>
              </a:solidFill>
              <a:latin typeface="+mj-lt"/>
            </a:endParaRPr>
          </a:p>
          <a:p>
            <a:r>
              <a:rPr lang="en-US" sz="2000" dirty="0">
                <a:latin typeface="+mj-lt"/>
              </a:rPr>
              <a:t>Level II CFA candidates might want to check out the following: </a:t>
            </a:r>
            <a:r>
              <a:rPr lang="en-US" sz="2000" u="sng" dirty="0">
                <a:solidFill>
                  <a:srgbClr val="00B0F0"/>
                </a:solidFill>
                <a:latin typeface="+mj-lt"/>
              </a:rPr>
              <a:t>http://www.cfainstitute.org/programs/cfaprogram/exams/ Pages/level_II_exam_prep.aspx?PageName=searchresults&amp;R esultsPage=1 </a:t>
            </a:r>
            <a:endParaRPr lang="en-US" sz="2000" dirty="0">
              <a:solidFill>
                <a:srgbClr val="00B0F0"/>
              </a:solidFill>
              <a:latin typeface="+mj-lt"/>
            </a:endParaRPr>
          </a:p>
          <a:p>
            <a:r>
              <a:rPr lang="en-US" sz="2000" dirty="0">
                <a:latin typeface="+mj-lt"/>
              </a:rPr>
              <a:t>Candidates are also advised to review the current CFA Exam Personal Belongings Policy: </a:t>
            </a:r>
            <a:r>
              <a:rPr lang="en-US" sz="2000" u="sng" dirty="0">
                <a:solidFill>
                  <a:srgbClr val="00B0F0"/>
                </a:solidFill>
                <a:latin typeface="+mj-lt"/>
              </a:rPr>
              <a:t>http://www.cfainstitute.org/about/ governance/policies/Pages/personal_belongings_policy. aspx</a:t>
            </a:r>
            <a:r>
              <a:rPr lang="en-US" sz="2000" dirty="0">
                <a:latin typeface="+mj-lt"/>
              </a:rPr>
              <a:t>, as well as the full CFA Testing Policies: </a:t>
            </a:r>
            <a:r>
              <a:rPr lang="en-US" sz="2000" u="sng" dirty="0">
                <a:solidFill>
                  <a:srgbClr val="00B0F0"/>
                </a:solidFill>
                <a:latin typeface="+mj-lt"/>
              </a:rPr>
              <a:t>http://www.cfainstitute.org/programs/cfaprogram/exams/Pages/policies.aspx ?PageName=searchresults&amp;ResultsPage=1 </a:t>
            </a:r>
          </a:p>
          <a:p>
            <a:pPr marL="0" indent="0">
              <a:buNone/>
            </a:pPr>
            <a:r>
              <a:rPr lang="en-US" sz="2000" dirty="0">
                <a:latin typeface="+mj-lt"/>
              </a:rPr>
              <a:t>The following slides contain some important excerpts</a:t>
            </a:r>
          </a:p>
        </p:txBody>
      </p:sp>
      <p:sp>
        <p:nvSpPr>
          <p:cNvPr id="6" name="Slide Number Placeholder 5"/>
          <p:cNvSpPr>
            <a:spLocks noGrp="1"/>
          </p:cNvSpPr>
          <p:nvPr>
            <p:ph type="sldNum" sz="quarter" idx="4"/>
          </p:nvPr>
        </p:nvSpPr>
        <p:spPr/>
        <p:txBody>
          <a:bodyPr/>
          <a:lstStyle/>
          <a:p>
            <a:fld id="{75CB3967-FCFC-430E-81C4-890C0A6AB596}" type="slidenum">
              <a:rPr lang="en-US" smtClean="0"/>
              <a:pPr/>
              <a:t>33</a:t>
            </a:fld>
            <a:endParaRPr lang="en-US" dirty="0"/>
          </a:p>
        </p:txBody>
      </p:sp>
    </p:spTree>
    <p:extLst>
      <p:ext uri="{BB962C8B-B14F-4D97-AF65-F5344CB8AC3E}">
        <p14:creationId xmlns:p14="http://schemas.microsoft.com/office/powerpoint/2010/main" val="961554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dirty="0">
                <a:latin typeface="+mj-lt"/>
              </a:rPr>
              <a:t>The following items </a:t>
            </a:r>
            <a:r>
              <a:rPr lang="en-US" sz="2000" b="1" i="1" dirty="0">
                <a:latin typeface="+mj-lt"/>
              </a:rPr>
              <a:t>must</a:t>
            </a:r>
            <a:r>
              <a:rPr lang="en-US" sz="2000" i="1" dirty="0">
                <a:latin typeface="+mj-lt"/>
              </a:rPr>
              <a:t> </a:t>
            </a:r>
            <a:r>
              <a:rPr lang="en-US" sz="2000" dirty="0">
                <a:latin typeface="+mj-lt"/>
              </a:rPr>
              <a:t>be kept on your desk: </a:t>
            </a:r>
          </a:p>
          <a:p>
            <a:r>
              <a:rPr lang="en-US" sz="2000" dirty="0">
                <a:latin typeface="+mj-lt"/>
              </a:rPr>
              <a:t>Exam admission ticket </a:t>
            </a:r>
          </a:p>
          <a:p>
            <a:r>
              <a:rPr lang="en-US" sz="2000" dirty="0">
                <a:latin typeface="+mj-lt"/>
              </a:rPr>
              <a:t>Valid international travel passport </a:t>
            </a:r>
          </a:p>
          <a:p>
            <a:r>
              <a:rPr lang="en-US" sz="2000" dirty="0">
                <a:latin typeface="+mj-lt"/>
              </a:rPr>
              <a:t>Approved calculators </a:t>
            </a:r>
          </a:p>
          <a:p>
            <a:r>
              <a:rPr lang="en-US" sz="2000" dirty="0">
                <a:latin typeface="+mj-lt"/>
              </a:rPr>
              <a:t>Approved writing instruments (pencils for LI &amp; II, pens and pencils for LIII) </a:t>
            </a:r>
          </a:p>
        </p:txBody>
      </p:sp>
      <p:sp>
        <p:nvSpPr>
          <p:cNvPr id="6" name="Slide Number Placeholder 5"/>
          <p:cNvSpPr>
            <a:spLocks noGrp="1"/>
          </p:cNvSpPr>
          <p:nvPr>
            <p:ph type="sldNum" sz="quarter" idx="4"/>
          </p:nvPr>
        </p:nvSpPr>
        <p:spPr/>
        <p:txBody>
          <a:bodyPr/>
          <a:lstStyle/>
          <a:p>
            <a:fld id="{75CB3967-FCFC-430E-81C4-890C0A6AB596}" type="slidenum">
              <a:rPr lang="en-US" smtClean="0"/>
              <a:pPr/>
              <a:t>34</a:t>
            </a:fld>
            <a:endParaRPr lang="en-US" dirty="0"/>
          </a:p>
        </p:txBody>
      </p:sp>
    </p:spTree>
    <p:extLst>
      <p:ext uri="{BB962C8B-B14F-4D97-AF65-F5344CB8AC3E}">
        <p14:creationId xmlns:p14="http://schemas.microsoft.com/office/powerpoint/2010/main" val="38936052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dirty="0">
                <a:latin typeface="+mj-lt"/>
              </a:rPr>
              <a:t>The following items </a:t>
            </a:r>
            <a:r>
              <a:rPr lang="en-US" sz="2000" b="1" i="1" dirty="0">
                <a:latin typeface="+mj-lt"/>
              </a:rPr>
              <a:t>may </a:t>
            </a:r>
            <a:r>
              <a:rPr lang="en-US" sz="2000" dirty="0">
                <a:latin typeface="+mj-lt"/>
              </a:rPr>
              <a:t>be kept on your desk, if needed: </a:t>
            </a:r>
          </a:p>
          <a:p>
            <a:r>
              <a:rPr lang="en-US" sz="2000" dirty="0">
                <a:latin typeface="+mj-lt"/>
              </a:rPr>
              <a:t>Manual pencil sharpeners (no knives) </a:t>
            </a:r>
          </a:p>
          <a:p>
            <a:r>
              <a:rPr lang="en-US" sz="2000" dirty="0">
                <a:latin typeface="+mj-lt"/>
              </a:rPr>
              <a:t>Erasers, with no paper holder or cover </a:t>
            </a:r>
          </a:p>
          <a:p>
            <a:r>
              <a:rPr lang="en-US" sz="2000" dirty="0">
                <a:latin typeface="+mj-lt"/>
              </a:rPr>
              <a:t>Loose calculator batteries (no packaging) and screwdriver for replacement </a:t>
            </a:r>
          </a:p>
          <a:p>
            <a:r>
              <a:rPr lang="en-US" sz="2000" dirty="0">
                <a:latin typeface="+mj-lt"/>
              </a:rPr>
              <a:t>Calculator cases and keystroke cards </a:t>
            </a:r>
          </a:p>
          <a:p>
            <a:r>
              <a:rPr lang="en-US" sz="2000" dirty="0">
                <a:latin typeface="+mj-lt"/>
              </a:rPr>
              <a:t>Eyeglasses, but not the eyeglasses case </a:t>
            </a:r>
          </a:p>
          <a:p>
            <a:r>
              <a:rPr lang="en-US" sz="2000" dirty="0">
                <a:latin typeface="+mj-lt"/>
              </a:rPr>
              <a:t>Earplugs </a:t>
            </a:r>
          </a:p>
          <a:p>
            <a:r>
              <a:rPr lang="en-US" sz="2000" dirty="0">
                <a:latin typeface="+mj-lt"/>
              </a:rPr>
              <a:t>Wristwatches (analog and digital) with alarms and timers silenced</a:t>
            </a:r>
          </a:p>
        </p:txBody>
      </p:sp>
      <p:sp>
        <p:nvSpPr>
          <p:cNvPr id="6" name="Slide Number Placeholder 5"/>
          <p:cNvSpPr>
            <a:spLocks noGrp="1"/>
          </p:cNvSpPr>
          <p:nvPr>
            <p:ph type="sldNum" sz="quarter" idx="4"/>
          </p:nvPr>
        </p:nvSpPr>
        <p:spPr/>
        <p:txBody>
          <a:bodyPr/>
          <a:lstStyle/>
          <a:p>
            <a:fld id="{75CB3967-FCFC-430E-81C4-890C0A6AB596}" type="slidenum">
              <a:rPr lang="en-US" smtClean="0"/>
              <a:pPr/>
              <a:t>35</a:t>
            </a:fld>
            <a:endParaRPr lang="en-US" dirty="0"/>
          </a:p>
        </p:txBody>
      </p:sp>
    </p:spTree>
    <p:extLst>
      <p:ext uri="{BB962C8B-B14F-4D97-AF65-F5344CB8AC3E}">
        <p14:creationId xmlns:p14="http://schemas.microsoft.com/office/powerpoint/2010/main" val="1315334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p:txBody>
          <a:bodyPr>
            <a:noAutofit/>
          </a:bodyPr>
          <a:lstStyle/>
          <a:p>
            <a:pPr marL="0" indent="0">
              <a:buNone/>
            </a:pPr>
            <a:r>
              <a:rPr lang="en-US" sz="2000" dirty="0">
                <a:latin typeface="+mj-lt"/>
              </a:rPr>
              <a:t>The following items are permitted in the testing room but </a:t>
            </a:r>
            <a:r>
              <a:rPr lang="en-US" sz="2000" b="1" i="1" dirty="0">
                <a:latin typeface="+mj-lt"/>
              </a:rPr>
              <a:t>must remain in your pockets or under your chair when not in use</a:t>
            </a:r>
            <a:r>
              <a:rPr lang="en-US" sz="2000" dirty="0">
                <a:latin typeface="+mj-lt"/>
              </a:rPr>
              <a:t>: </a:t>
            </a:r>
          </a:p>
          <a:p>
            <a:r>
              <a:rPr lang="en-US" sz="2000" dirty="0">
                <a:latin typeface="+mj-lt"/>
              </a:rPr>
              <a:t>Wallet (money purse) </a:t>
            </a:r>
          </a:p>
          <a:p>
            <a:r>
              <a:rPr lang="en-US" sz="2000" dirty="0">
                <a:latin typeface="+mj-lt"/>
              </a:rPr>
              <a:t>Medicine, tissues, and other necessary medical or personal items </a:t>
            </a:r>
          </a:p>
          <a:p>
            <a:r>
              <a:rPr lang="en-US" sz="2000" dirty="0">
                <a:latin typeface="+mj-lt"/>
              </a:rPr>
              <a:t>Gum, hard candy, cough drops </a:t>
            </a:r>
          </a:p>
          <a:p>
            <a:r>
              <a:rPr lang="en-US" sz="2000" dirty="0">
                <a:latin typeface="+mj-lt"/>
              </a:rPr>
              <a:t>Eyeglasses case </a:t>
            </a:r>
          </a:p>
          <a:p>
            <a:r>
              <a:rPr lang="en-US" sz="2000" dirty="0">
                <a:latin typeface="+mj-lt"/>
              </a:rPr>
              <a:t>Keys </a:t>
            </a:r>
          </a:p>
        </p:txBody>
      </p:sp>
      <p:sp>
        <p:nvSpPr>
          <p:cNvPr id="6" name="Slide Number Placeholder 5"/>
          <p:cNvSpPr>
            <a:spLocks noGrp="1"/>
          </p:cNvSpPr>
          <p:nvPr>
            <p:ph type="sldNum" sz="quarter" idx="4"/>
          </p:nvPr>
        </p:nvSpPr>
        <p:spPr/>
        <p:txBody>
          <a:bodyPr/>
          <a:lstStyle/>
          <a:p>
            <a:fld id="{75CB3967-FCFC-430E-81C4-890C0A6AB596}" type="slidenum">
              <a:rPr lang="en-US" smtClean="0"/>
              <a:pPr/>
              <a:t>36</a:t>
            </a:fld>
            <a:endParaRPr lang="en-US" dirty="0"/>
          </a:p>
        </p:txBody>
      </p:sp>
    </p:spTree>
    <p:extLst>
      <p:ext uri="{BB962C8B-B14F-4D97-AF65-F5344CB8AC3E}">
        <p14:creationId xmlns:p14="http://schemas.microsoft.com/office/powerpoint/2010/main" val="17077089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Wiley’s Tips &amp; Tactics –</a:t>
            </a:r>
            <a:br>
              <a:rPr lang="en-US" dirty="0"/>
            </a:br>
            <a:r>
              <a:rPr lang="en-US" dirty="0"/>
              <a:t>TAKING THE EXAM: EXAM-DAY STRATEGIES </a:t>
            </a:r>
          </a:p>
        </p:txBody>
      </p:sp>
      <p:sp>
        <p:nvSpPr>
          <p:cNvPr id="11" name="Content Placeholder 10"/>
          <p:cNvSpPr>
            <a:spLocks noGrp="1"/>
          </p:cNvSpPr>
          <p:nvPr>
            <p:ph idx="1"/>
          </p:nvPr>
        </p:nvSpPr>
        <p:spPr>
          <a:xfrm>
            <a:off x="457200" y="1600200"/>
            <a:ext cx="8337176" cy="4525963"/>
          </a:xfrm>
        </p:spPr>
        <p:txBody>
          <a:bodyPr>
            <a:noAutofit/>
          </a:bodyPr>
          <a:lstStyle/>
          <a:p>
            <a:pPr marL="0" indent="0">
              <a:buNone/>
            </a:pPr>
            <a:r>
              <a:rPr lang="en-US" sz="2000" dirty="0">
                <a:latin typeface="+mj-lt"/>
              </a:rPr>
              <a:t>The following items are </a:t>
            </a:r>
            <a:r>
              <a:rPr lang="en-US" sz="2000" b="1" i="1" dirty="0">
                <a:latin typeface="+mj-lt"/>
              </a:rPr>
              <a:t>not </a:t>
            </a:r>
            <a:r>
              <a:rPr lang="en-US" sz="2000" dirty="0">
                <a:latin typeface="+mj-lt"/>
              </a:rPr>
              <a:t>permitted: </a:t>
            </a:r>
          </a:p>
          <a:p>
            <a:r>
              <a:rPr lang="en-US" sz="2000" dirty="0">
                <a:latin typeface="+mj-lt"/>
              </a:rPr>
              <a:t>Food or drinks </a:t>
            </a:r>
          </a:p>
          <a:p>
            <a:r>
              <a:rPr lang="en-US" sz="2000" dirty="0">
                <a:latin typeface="+mj-lt"/>
              </a:rPr>
              <a:t>Baggage of any kind, including transparent bags, backpacks, handbags, tote bags, briefcases, luggage, carrying cases, passport covers, or pencil cases </a:t>
            </a:r>
          </a:p>
          <a:p>
            <a:r>
              <a:rPr lang="en-US" sz="2000" dirty="0">
                <a:latin typeface="+mj-lt"/>
              </a:rPr>
              <a:t>Study materials, including notes, papers, textbooks, or study guides </a:t>
            </a:r>
          </a:p>
          <a:p>
            <a:r>
              <a:rPr lang="en-US" sz="2000" dirty="0">
                <a:latin typeface="+mj-lt"/>
              </a:rPr>
              <a:t>Scratch paper, present/future value tables, or calculator manuals </a:t>
            </a:r>
          </a:p>
          <a:p>
            <a:r>
              <a:rPr lang="en-US" sz="2000" dirty="0">
                <a:latin typeface="+mj-lt"/>
              </a:rPr>
              <a:t>Highlighters, correction fluid, correction tape, or rulers </a:t>
            </a:r>
          </a:p>
          <a:p>
            <a:r>
              <a:rPr lang="en-US" sz="2000" dirty="0">
                <a:latin typeface="+mj-lt"/>
              </a:rPr>
              <a:t>Knives of any type, including box cutters and knives used as pencil sharpeners </a:t>
            </a:r>
          </a:p>
          <a:p>
            <a:r>
              <a:rPr lang="en-US" sz="2000" dirty="0">
                <a:latin typeface="+mj-lt"/>
              </a:rPr>
              <a:t>Mobile phones, cameras, headsets, computers, tablets, wearable technology such as fitness tracking devices, smart watches, or any other remote communication or photographic devices </a:t>
            </a:r>
          </a:p>
          <a:p>
            <a:r>
              <a:rPr lang="en-US" sz="2000" dirty="0">
                <a:latin typeface="+mj-lt"/>
              </a:rPr>
              <a:t>Any type of desk clock or timer </a:t>
            </a:r>
          </a:p>
        </p:txBody>
      </p:sp>
      <p:sp>
        <p:nvSpPr>
          <p:cNvPr id="6" name="Slide Number Placeholder 5"/>
          <p:cNvSpPr>
            <a:spLocks noGrp="1"/>
          </p:cNvSpPr>
          <p:nvPr>
            <p:ph type="sldNum" sz="quarter" idx="4"/>
          </p:nvPr>
        </p:nvSpPr>
        <p:spPr/>
        <p:txBody>
          <a:bodyPr/>
          <a:lstStyle/>
          <a:p>
            <a:fld id="{75CB3967-FCFC-430E-81C4-890C0A6AB596}" type="slidenum">
              <a:rPr lang="en-US" smtClean="0"/>
              <a:pPr/>
              <a:t>37</a:t>
            </a:fld>
            <a:endParaRPr lang="en-US" dirty="0"/>
          </a:p>
        </p:txBody>
      </p:sp>
    </p:spTree>
    <p:extLst>
      <p:ext uri="{BB962C8B-B14F-4D97-AF65-F5344CB8AC3E}">
        <p14:creationId xmlns:p14="http://schemas.microsoft.com/office/powerpoint/2010/main" val="36877295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342900" y="1207364"/>
            <a:ext cx="8470900" cy="5104536"/>
          </a:xfrm>
        </p:spPr>
        <p:txBody>
          <a:bodyPr>
            <a:noAutofit/>
          </a:bodyPr>
          <a:lstStyle/>
          <a:p>
            <a:pPr marL="0" indent="0" algn="ctr" fontAlgn="base">
              <a:buNone/>
            </a:pPr>
            <a:r>
              <a:rPr lang="en-GB" sz="2200" b="1" dirty="0">
                <a:solidFill>
                  <a:srgbClr val="272F37"/>
                </a:solidFill>
                <a:latin typeface="+mn-lt"/>
              </a:rPr>
              <a:t>Join Wiley for a </a:t>
            </a:r>
          </a:p>
          <a:p>
            <a:pPr marL="0" indent="0" algn="ctr" fontAlgn="base">
              <a:buNone/>
            </a:pPr>
            <a:r>
              <a:rPr lang="en-GB" sz="2800" b="1" dirty="0">
                <a:solidFill>
                  <a:srgbClr val="272F37"/>
                </a:solidFill>
                <a:latin typeface="+mn-lt"/>
              </a:rPr>
              <a:t>2 Day CFA Intensive Final Review Weekend Class </a:t>
            </a:r>
          </a:p>
          <a:p>
            <a:pPr marL="0" indent="0" algn="ctr" fontAlgn="base">
              <a:buNone/>
            </a:pPr>
            <a:r>
              <a:rPr lang="en-GB" sz="1800" b="1" dirty="0">
                <a:solidFill>
                  <a:srgbClr val="272F37"/>
                </a:solidFill>
                <a:latin typeface="+mn-lt"/>
              </a:rPr>
              <a:t>Choice of class locations and dates </a:t>
            </a:r>
          </a:p>
          <a:p>
            <a:pPr marL="0" indent="0" algn="ctr" fontAlgn="base">
              <a:buNone/>
            </a:pPr>
            <a:endParaRPr lang="en-GB" sz="1800" b="1" dirty="0">
              <a:solidFill>
                <a:srgbClr val="272F37"/>
              </a:solidFill>
              <a:latin typeface="+mn-lt"/>
            </a:endParaRPr>
          </a:p>
          <a:p>
            <a:pPr marL="0" indent="0" algn="ctr" fontAlgn="base">
              <a:buNone/>
            </a:pPr>
            <a:r>
              <a:rPr lang="en-GB" sz="1800" b="1" dirty="0">
                <a:solidFill>
                  <a:srgbClr val="272F37"/>
                </a:solidFill>
                <a:latin typeface="+mn-lt"/>
              </a:rPr>
              <a:t>Includes comprehensive </a:t>
            </a:r>
            <a:r>
              <a:rPr lang="en-GB" sz="1800" b="1" dirty="0">
                <a:solidFill>
                  <a:srgbClr val="272F37"/>
                </a:solidFill>
                <a:latin typeface="+mn-lt"/>
                <a:hlinkClick r:id="rId3"/>
              </a:rPr>
              <a:t> </a:t>
            </a:r>
            <a:r>
              <a:rPr lang="en-GB" sz="1800" b="1" dirty="0">
                <a:solidFill>
                  <a:srgbClr val="F09A00"/>
                </a:solidFill>
                <a:latin typeface="+mn-lt"/>
                <a:hlinkClick r:id="rId3"/>
              </a:rPr>
              <a:t>11th Hour Review Course</a:t>
            </a:r>
            <a:r>
              <a:rPr lang="en-GB" sz="1800" b="1" dirty="0">
                <a:solidFill>
                  <a:srgbClr val="F09A00"/>
                </a:solidFill>
                <a:latin typeface="+mn-lt"/>
              </a:rPr>
              <a:t> </a:t>
            </a:r>
            <a:r>
              <a:rPr lang="en-GB" sz="1800" dirty="0">
                <a:solidFill>
                  <a:srgbClr val="272F37"/>
                </a:solidFill>
                <a:latin typeface="+mn-lt"/>
              </a:rPr>
              <a:t>with 40 hours of Lecture Videos   (15+ Level III), Mock Exam, Mock Exam Seminar, Study Guide and more.</a:t>
            </a:r>
          </a:p>
          <a:p>
            <a:pPr marL="0" indent="0" algn="ctr" fontAlgn="base">
              <a:buNone/>
            </a:pPr>
            <a:r>
              <a:rPr lang="en-GB" sz="1800" dirty="0">
                <a:solidFill>
                  <a:srgbClr val="272F37"/>
                </a:solidFill>
                <a:latin typeface="+mn-lt"/>
              </a:rPr>
              <a:t>Standard Price: $375 Student Price: $275</a:t>
            </a:r>
          </a:p>
          <a:p>
            <a:pPr marL="0" indent="0" algn="ctr" fontAlgn="base">
              <a:buNone/>
            </a:pPr>
            <a:r>
              <a:rPr lang="en-GB" sz="1800" b="1" dirty="0">
                <a:solidFill>
                  <a:srgbClr val="272F37"/>
                </a:solidFill>
                <a:latin typeface="+mn-lt"/>
              </a:rPr>
              <a:t>Use Code: CFA2DONL  </a:t>
            </a:r>
          </a:p>
          <a:p>
            <a:pPr marL="0" indent="0" algn="ctr" fontAlgn="base">
              <a:buNone/>
            </a:pPr>
            <a:endParaRPr lang="en-GB" sz="1800" b="1" dirty="0">
              <a:solidFill>
                <a:srgbClr val="272F37"/>
              </a:solidFill>
              <a:latin typeface="+mn-lt"/>
            </a:endParaRPr>
          </a:p>
          <a:p>
            <a:pPr marL="0" indent="0" algn="ctr" fontAlgn="base">
              <a:buNone/>
            </a:pPr>
            <a:r>
              <a:rPr lang="en-GB" sz="1800" b="1" dirty="0">
                <a:solidFill>
                  <a:srgbClr val="272F37"/>
                </a:solidFill>
                <a:latin typeface="+mn-lt"/>
                <a:hlinkClick r:id="rId4"/>
              </a:rPr>
              <a:t>www.efficientlearning.com/cfa/final-review-class</a:t>
            </a:r>
            <a:r>
              <a:rPr lang="en-GB" sz="1800" b="1" dirty="0">
                <a:solidFill>
                  <a:srgbClr val="272F37"/>
                </a:solidFill>
                <a:latin typeface="+mn-lt"/>
              </a:rPr>
              <a:t> </a:t>
            </a:r>
            <a:endParaRPr lang="en-US" sz="1800" b="1" dirty="0">
              <a:solidFill>
                <a:srgbClr val="660080"/>
              </a:solidFill>
              <a:latin typeface="+mn-lt"/>
            </a:endParaRPr>
          </a:p>
          <a:p>
            <a:pPr marL="0" indent="0" algn="ctr">
              <a:buNone/>
            </a:pPr>
            <a:endParaRPr lang="en-US" sz="1800" b="1" dirty="0">
              <a:latin typeface="+mn-lt"/>
            </a:endParaRPr>
          </a:p>
          <a:p>
            <a:pPr marL="0" indent="0" algn="ctr">
              <a:buNone/>
            </a:pPr>
            <a:r>
              <a:rPr lang="en-US" sz="1800" i="1" dirty="0">
                <a:latin typeface="+mn-lt"/>
              </a:rPr>
              <a:t>“your Eleventh Hour Is amazing… your mock exams also closely replicate the </a:t>
            </a:r>
            <a:r>
              <a:rPr lang="en-GB" sz="1800" i="1" dirty="0">
                <a:latin typeface="+mn-lt"/>
              </a:rPr>
              <a:t>exams. I will definitely use your materials for Level II.” </a:t>
            </a:r>
            <a:r>
              <a:rPr lang="en-GB" sz="1800" dirty="0">
                <a:latin typeface="+mn-lt"/>
              </a:rPr>
              <a:t>- </a:t>
            </a:r>
            <a:r>
              <a:rPr lang="en-GB" sz="1800" dirty="0" err="1">
                <a:latin typeface="+mn-lt"/>
              </a:rPr>
              <a:t>Rehaaz</a:t>
            </a:r>
            <a:r>
              <a:rPr lang="en-GB" sz="1800" dirty="0">
                <a:latin typeface="+mn-lt"/>
              </a:rPr>
              <a:t>, Canada</a:t>
            </a:r>
          </a:p>
          <a:p>
            <a:pPr marL="0" indent="0" algn="ctr" fontAlgn="base">
              <a:buNone/>
            </a:pPr>
            <a:r>
              <a:rPr lang="en-GB" sz="1800" i="1" dirty="0">
                <a:latin typeface="+mn-lt"/>
              </a:rPr>
              <a:t>“PERFECT for getting through the material quickly …makes it a breeze.</a:t>
            </a:r>
          </a:p>
          <a:p>
            <a:pPr marL="0" indent="0" algn="ctr" fontAlgn="base">
              <a:buNone/>
            </a:pPr>
            <a:r>
              <a:rPr lang="en-GB" sz="1800" i="1" dirty="0">
                <a:latin typeface="+mn-lt"/>
              </a:rPr>
              <a:t>Thanks!!” </a:t>
            </a:r>
            <a:r>
              <a:rPr lang="en-GB" sz="1800" dirty="0">
                <a:latin typeface="+mn-lt"/>
              </a:rPr>
              <a:t>– Paul, Canada</a:t>
            </a:r>
          </a:p>
          <a:p>
            <a:pPr marL="0" indent="0" algn="ctr" fontAlgn="base">
              <a:buNone/>
            </a:pPr>
            <a:endParaRPr lang="en-GB" sz="1800" dirty="0">
              <a:solidFill>
                <a:srgbClr val="00B050"/>
              </a:solidFill>
              <a:latin typeface="+mn-lt"/>
            </a:endParaRPr>
          </a:p>
          <a:p>
            <a:pPr marL="0" indent="0" algn="ctr">
              <a:buNone/>
            </a:pPr>
            <a:endParaRPr lang="en-US" sz="2000" dirty="0">
              <a:latin typeface="+mj-lt"/>
            </a:endParaRPr>
          </a:p>
        </p:txBody>
      </p:sp>
      <p:sp>
        <p:nvSpPr>
          <p:cNvPr id="6" name="Slide Number Placeholder 5"/>
          <p:cNvSpPr>
            <a:spLocks noGrp="1"/>
          </p:cNvSpPr>
          <p:nvPr>
            <p:ph type="sldNum"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5CB3967-FCFC-430E-81C4-890C0A6AB596}" type="slidenum">
              <a:rPr kumimoji="0" lang="en-US" sz="7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38</a:t>
            </a:fld>
            <a:endParaRPr kumimoji="0" lang="en-US" sz="700" b="0" i="0" u="none" strike="noStrike" kern="1200" cap="none" spc="0" normalizeH="0" baseline="0" noProof="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71348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442451" y="1423219"/>
            <a:ext cx="8229600" cy="4771104"/>
          </a:xfrm>
        </p:spPr>
        <p:txBody>
          <a:bodyPr>
            <a:noAutofit/>
          </a:bodyPr>
          <a:lstStyle/>
          <a:p>
            <a:pPr marL="0" indent="0">
              <a:buNone/>
            </a:pPr>
            <a:r>
              <a:rPr lang="en-US" sz="3000" dirty="0">
                <a:latin typeface="+mj-lt"/>
              </a:rPr>
              <a:t>Thank you for choosing Wiley as your CFA® Exam preparation partner. </a:t>
            </a:r>
          </a:p>
          <a:p>
            <a:pPr marL="0" indent="0">
              <a:buNone/>
            </a:pPr>
            <a:endParaRPr lang="en-US" sz="3000" dirty="0">
              <a:latin typeface="+mj-lt"/>
            </a:endParaRPr>
          </a:p>
          <a:p>
            <a:pPr marL="0" indent="0">
              <a:buNone/>
            </a:pPr>
            <a:r>
              <a:rPr lang="en-US" sz="3000" dirty="0">
                <a:latin typeface="+mj-lt"/>
              </a:rPr>
              <a:t>Our goal always is to help make sure that you’re prepared for peak performance on your exam. </a:t>
            </a:r>
          </a:p>
          <a:p>
            <a:pPr marL="0" indent="0">
              <a:buNone/>
            </a:pPr>
            <a:endParaRPr lang="en-US" sz="3000" dirty="0">
              <a:latin typeface="+mj-lt"/>
            </a:endParaRPr>
          </a:p>
          <a:p>
            <a:pPr marL="0" indent="0">
              <a:buNone/>
            </a:pPr>
            <a:r>
              <a:rPr lang="en-US" sz="3000" dirty="0">
                <a:latin typeface="+mj-lt"/>
              </a:rPr>
              <a:t>Best wishes for great success!</a:t>
            </a:r>
          </a:p>
          <a:p>
            <a:pPr marL="0" indent="0">
              <a:buNone/>
            </a:pPr>
            <a:endParaRPr lang="en-GB" sz="3000" dirty="0">
              <a:latin typeface="+mj-lt"/>
            </a:endParaRPr>
          </a:p>
          <a:p>
            <a:pPr marL="0" indent="0" algn="ctr">
              <a:buNone/>
            </a:pPr>
            <a:r>
              <a:rPr lang="en-GB" sz="3000" u="sng" dirty="0">
                <a:solidFill>
                  <a:srgbClr val="00B0F0"/>
                </a:solidFill>
                <a:latin typeface="+mj-lt"/>
              </a:rPr>
              <a:t>www.efficientlearning.com/cfa</a:t>
            </a:r>
            <a:endParaRPr lang="en-US" sz="3000" u="sng" dirty="0">
              <a:solidFill>
                <a:srgbClr val="00B0F0"/>
              </a:solidFill>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39</a:t>
            </a:fld>
            <a:endParaRPr lang="en-US" dirty="0"/>
          </a:p>
        </p:txBody>
      </p:sp>
    </p:spTree>
    <p:extLst>
      <p:ext uri="{BB962C8B-B14F-4D97-AF65-F5344CB8AC3E}">
        <p14:creationId xmlns:p14="http://schemas.microsoft.com/office/powerpoint/2010/main" val="2835049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MY" dirty="0"/>
              <a:t>Seven most serious mistakes candidates make in taking the CFA Exams</a:t>
            </a:r>
            <a:endParaRPr lang="en-US" dirty="0"/>
          </a:p>
        </p:txBody>
      </p:sp>
      <p:sp>
        <p:nvSpPr>
          <p:cNvPr id="11" name="Content Placeholder 10"/>
          <p:cNvSpPr>
            <a:spLocks noGrp="1"/>
          </p:cNvSpPr>
          <p:nvPr>
            <p:ph idx="1"/>
          </p:nvPr>
        </p:nvSpPr>
        <p:spPr/>
        <p:txBody>
          <a:bodyPr>
            <a:normAutofit/>
          </a:bodyPr>
          <a:lstStyle/>
          <a:p>
            <a:pPr marL="0" indent="0">
              <a:buNone/>
            </a:pPr>
            <a:r>
              <a:rPr lang="en-MY" sz="2000" b="1" dirty="0">
                <a:latin typeface="+mj-lt"/>
              </a:rPr>
              <a:t>1. POOR PREPARATION</a:t>
            </a:r>
            <a:r>
              <a:rPr lang="en-MY" sz="2000" dirty="0">
                <a:latin typeface="+mj-lt"/>
              </a:rPr>
              <a:t> </a:t>
            </a:r>
          </a:p>
          <a:p>
            <a:pPr marL="0" indent="0">
              <a:buNone/>
            </a:pPr>
            <a:r>
              <a:rPr lang="en-MY" sz="2000" dirty="0">
                <a:latin typeface="+mj-lt"/>
              </a:rPr>
              <a:t>CFA Institute has stated that the single most important reason candidates fail the exam is </a:t>
            </a:r>
            <a:r>
              <a:rPr lang="en-MY" sz="2000" b="1" dirty="0">
                <a:solidFill>
                  <a:schemeClr val="accent6"/>
                </a:solidFill>
                <a:latin typeface="+mj-lt"/>
              </a:rPr>
              <a:t>poor preparation</a:t>
            </a:r>
            <a:r>
              <a:rPr lang="en-MY" sz="2000" dirty="0">
                <a:latin typeface="+mj-lt"/>
              </a:rPr>
              <a:t>: They failed to study the assigned readings sufficiently to fully understand the CFA Program curriculum and Learning Outcome Statements. </a:t>
            </a:r>
          </a:p>
          <a:p>
            <a:pPr marL="0" indent="0">
              <a:buNone/>
            </a:pPr>
            <a:br>
              <a:rPr lang="en-MY" sz="2000" dirty="0">
                <a:latin typeface="+mj-lt"/>
              </a:rPr>
            </a:br>
            <a:r>
              <a:rPr lang="en-MY" sz="2000" dirty="0">
                <a:latin typeface="+mj-lt"/>
              </a:rPr>
              <a:t>SOLUTION: </a:t>
            </a:r>
          </a:p>
          <a:p>
            <a:pPr marL="0" indent="0">
              <a:buNone/>
            </a:pPr>
            <a:r>
              <a:rPr lang="en-MY" sz="2000" dirty="0">
                <a:latin typeface="+mj-lt"/>
              </a:rPr>
              <a:t>At this stage: </a:t>
            </a:r>
            <a:r>
              <a:rPr lang="en-MY" sz="2000" i="1" dirty="0">
                <a:effectLst>
                  <a:outerShdw blurRad="38100" dist="38100" dir="2700000" algn="tl">
                    <a:srgbClr val="000000">
                      <a:alpha val="43137"/>
                    </a:srgbClr>
                  </a:outerShdw>
                </a:effectLst>
                <a:latin typeface="+mj-lt"/>
              </a:rPr>
              <a:t>Intensive Revision (“Bootcamp”)</a:t>
            </a:r>
            <a:endParaRPr lang="en-MY" sz="2000" dirty="0">
              <a:latin typeface="+mj-lt"/>
            </a:endParaRPr>
          </a:p>
          <a:p>
            <a:pPr marL="0" indent="0">
              <a:buNone/>
            </a:pPr>
            <a:r>
              <a:rPr lang="en-MY" sz="2000" dirty="0">
                <a:latin typeface="+mj-lt"/>
              </a:rPr>
              <a:t>Going forward: Remember the 300 hour rule; start early </a:t>
            </a: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4</a:t>
            </a:fld>
            <a:endParaRPr lang="en-US" dirty="0"/>
          </a:p>
        </p:txBody>
      </p:sp>
    </p:spTree>
    <p:extLst>
      <p:ext uri="{BB962C8B-B14F-4D97-AF65-F5344CB8AC3E}">
        <p14:creationId xmlns:p14="http://schemas.microsoft.com/office/powerpoint/2010/main" val="819249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MY" dirty="0"/>
              <a:t>Seven most serious mistakes candidates make in taking the CFA Exams</a:t>
            </a:r>
            <a:endParaRPr lang="en-US" dirty="0"/>
          </a:p>
        </p:txBody>
      </p:sp>
      <p:sp>
        <p:nvSpPr>
          <p:cNvPr id="11" name="Content Placeholder 10"/>
          <p:cNvSpPr>
            <a:spLocks noGrp="1"/>
          </p:cNvSpPr>
          <p:nvPr>
            <p:ph idx="1"/>
          </p:nvPr>
        </p:nvSpPr>
        <p:spPr/>
        <p:txBody>
          <a:bodyPr>
            <a:noAutofit/>
          </a:bodyPr>
          <a:lstStyle/>
          <a:p>
            <a:pPr marL="0" indent="0">
              <a:buNone/>
            </a:pPr>
            <a:r>
              <a:rPr lang="en-MY" sz="2000" b="1" dirty="0">
                <a:latin typeface="+mj-lt"/>
              </a:rPr>
              <a:t>2. ANXIETY, PANIC, AND AN INABILITY TO HANDLE PRESSURE </a:t>
            </a:r>
            <a:endParaRPr lang="en-MY" sz="2000" dirty="0">
              <a:latin typeface="+mj-lt"/>
            </a:endParaRPr>
          </a:p>
          <a:p>
            <a:pPr marL="0" indent="0">
              <a:buNone/>
            </a:pPr>
            <a:r>
              <a:rPr lang="en-MY" sz="2000" dirty="0">
                <a:latin typeface="+mj-lt"/>
              </a:rPr>
              <a:t>Even well-prepared candidates sometimes fail the exam. </a:t>
            </a:r>
          </a:p>
          <a:p>
            <a:pPr marL="0" indent="0">
              <a:buNone/>
            </a:pPr>
            <a:r>
              <a:rPr lang="en-MY" sz="2000" dirty="0">
                <a:latin typeface="+mj-lt"/>
              </a:rPr>
              <a:t>Queue the second most important reason candidates fail: an </a:t>
            </a:r>
            <a:r>
              <a:rPr lang="en-MY" sz="2000" b="1" dirty="0">
                <a:solidFill>
                  <a:schemeClr val="accent6"/>
                </a:solidFill>
                <a:latin typeface="+mj-lt"/>
              </a:rPr>
              <a:t>inability to handle the pressure</a:t>
            </a:r>
            <a:r>
              <a:rPr lang="en-MY" sz="2000" dirty="0">
                <a:latin typeface="+mj-lt"/>
              </a:rPr>
              <a:t> well. A commonly cited reason for failure is that a naturally high level of anxiety turns to panic when a series of difficult questions appears. Panic can cause the mind to go blank, leading to unwarranted mistakes, even physical incapacitation. </a:t>
            </a:r>
          </a:p>
          <a:p>
            <a:pPr marL="0" indent="0">
              <a:buNone/>
            </a:pPr>
            <a:r>
              <a:rPr lang="en-MY" sz="2000" b="1" dirty="0">
                <a:latin typeface="+mj-lt"/>
              </a:rPr>
              <a:t>SOLUTION: </a:t>
            </a:r>
            <a:r>
              <a:rPr lang="en-MY" sz="2000" dirty="0">
                <a:latin typeface="+mj-lt"/>
              </a:rPr>
              <a:t>Develop or improve your coping mechanisms; </a:t>
            </a:r>
            <a:r>
              <a:rPr lang="en-MY" sz="2000" i="1" dirty="0">
                <a:effectLst>
                  <a:outerShdw blurRad="38100" dist="38100" dir="2700000" algn="tl">
                    <a:srgbClr val="000000">
                      <a:alpha val="43137"/>
                    </a:srgbClr>
                  </a:outerShdw>
                </a:effectLst>
                <a:latin typeface="+mj-lt"/>
              </a:rPr>
              <a:t>pro/life coach</a:t>
            </a:r>
          </a:p>
          <a:p>
            <a:pPr marL="0" indent="0">
              <a:buNone/>
            </a:pPr>
            <a:r>
              <a:rPr lang="en-MY" sz="2000" b="1" dirty="0">
                <a:latin typeface="+mj-lt"/>
              </a:rPr>
              <a:t>TIP: </a:t>
            </a:r>
            <a:r>
              <a:rPr lang="en-MY" sz="2000" dirty="0">
                <a:latin typeface="+mj-lt"/>
              </a:rPr>
              <a:t>If your anxiety level starts rising too high, take a deep breath and remind yourself that all you need is a minimally passing score. Just do what you’ve trained to do and forget about outcomes. </a:t>
            </a:r>
          </a:p>
          <a:p>
            <a:pPr marL="0" indent="0">
              <a:buNone/>
            </a:pPr>
            <a:r>
              <a:rPr lang="en-MY" sz="2000" b="1" dirty="0">
                <a:latin typeface="+mj-lt"/>
              </a:rPr>
              <a:t>EXAMPLE: </a:t>
            </a:r>
            <a:r>
              <a:rPr lang="en-MY" sz="2000" dirty="0">
                <a:latin typeface="+mj-lt"/>
              </a:rPr>
              <a:t>Reading questions too quickly can lead to misinterpretation, which can result in wrong answers. Reading too fast can be a by-product of </a:t>
            </a:r>
            <a:r>
              <a:rPr lang="en-MY" sz="2000" b="1" dirty="0">
                <a:latin typeface="+mj-lt"/>
              </a:rPr>
              <a:t>anxiety </a:t>
            </a:r>
            <a:r>
              <a:rPr lang="en-MY" sz="2000" dirty="0">
                <a:latin typeface="+mj-lt"/>
              </a:rPr>
              <a:t>or </a:t>
            </a:r>
            <a:r>
              <a:rPr lang="en-MY" sz="2000" b="1" dirty="0">
                <a:latin typeface="+mj-lt"/>
              </a:rPr>
              <a:t>poor time management </a:t>
            </a:r>
            <a:r>
              <a:rPr lang="en-MY" sz="2000" dirty="0">
                <a:latin typeface="+mj-lt"/>
              </a:rPr>
              <a:t>(falling behind and speeding to catch up). </a:t>
            </a: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5</a:t>
            </a:fld>
            <a:endParaRPr lang="en-US" dirty="0"/>
          </a:p>
        </p:txBody>
      </p:sp>
    </p:spTree>
    <p:extLst>
      <p:ext uri="{BB962C8B-B14F-4D97-AF65-F5344CB8AC3E}">
        <p14:creationId xmlns:p14="http://schemas.microsoft.com/office/powerpoint/2010/main" val="1099461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Seven most serious mistakes candidates make in taking the CFA Exams</a:t>
            </a:r>
          </a:p>
        </p:txBody>
      </p:sp>
      <p:sp>
        <p:nvSpPr>
          <p:cNvPr id="11" name="Content Placeholder 10"/>
          <p:cNvSpPr>
            <a:spLocks noGrp="1"/>
          </p:cNvSpPr>
          <p:nvPr>
            <p:ph idx="1"/>
          </p:nvPr>
        </p:nvSpPr>
        <p:spPr/>
        <p:txBody>
          <a:bodyPr>
            <a:noAutofit/>
          </a:bodyPr>
          <a:lstStyle/>
          <a:p>
            <a:pPr marL="0" indent="0">
              <a:buNone/>
            </a:pPr>
            <a:r>
              <a:rPr lang="en-MY" sz="2000" b="1" dirty="0">
                <a:latin typeface="+mj-lt"/>
              </a:rPr>
              <a:t>3. POOR TIME MANAGEMENT </a:t>
            </a:r>
            <a:endParaRPr lang="en-MY" sz="2000" dirty="0">
              <a:latin typeface="+mj-lt"/>
            </a:endParaRPr>
          </a:p>
          <a:p>
            <a:pPr marL="0" indent="0">
              <a:buNone/>
            </a:pPr>
            <a:r>
              <a:rPr lang="en-MY" sz="2000" dirty="0">
                <a:latin typeface="+mj-lt"/>
              </a:rPr>
              <a:t>Queue the third most important reason candidates fail: unsuccessful candidates often leave </a:t>
            </a:r>
            <a:r>
              <a:rPr lang="en-MY" sz="2000" b="1" dirty="0">
                <a:solidFill>
                  <a:schemeClr val="accent6"/>
                </a:solidFill>
                <a:latin typeface="+mj-lt"/>
              </a:rPr>
              <a:t>too many questions unanswered</a:t>
            </a:r>
            <a:r>
              <a:rPr lang="en-MY" sz="2000" dirty="0">
                <a:latin typeface="+mj-lt"/>
              </a:rPr>
              <a:t>. </a:t>
            </a:r>
          </a:p>
          <a:p>
            <a:pPr marL="0" indent="0">
              <a:buNone/>
            </a:pPr>
            <a:br>
              <a:rPr lang="en-MY" sz="2000" b="1" dirty="0">
                <a:latin typeface="+mj-lt"/>
              </a:rPr>
            </a:br>
            <a:r>
              <a:rPr lang="en-MY" sz="2000" b="1" dirty="0">
                <a:latin typeface="+mj-lt"/>
              </a:rPr>
              <a:t>SOLUTION: </a:t>
            </a:r>
            <a:r>
              <a:rPr lang="en-MY" sz="2000" i="1" dirty="0">
                <a:effectLst>
                  <a:outerShdw blurRad="38100" dist="38100" dir="2700000" algn="tl">
                    <a:srgbClr val="000000">
                      <a:alpha val="43137"/>
                    </a:srgbClr>
                  </a:outerShdw>
                </a:effectLst>
                <a:latin typeface="+mj-lt"/>
              </a:rPr>
              <a:t>mocks/CFAI PQs under “candidate resources”</a:t>
            </a:r>
            <a:r>
              <a:rPr lang="en-MY" sz="2000" dirty="0">
                <a:latin typeface="+mj-lt"/>
              </a:rPr>
              <a:t> </a:t>
            </a:r>
            <a:r>
              <a:rPr lang="en-MY" sz="2000" dirty="0">
                <a:latin typeface="+mj-lt"/>
                <a:sym typeface="Wingdings" panose="05000000000000000000" pitchFamily="2" charset="2"/>
              </a:rPr>
              <a:t></a:t>
            </a:r>
            <a:r>
              <a:rPr lang="en-MY" sz="2000" b="1" dirty="0">
                <a:latin typeface="+mj-lt"/>
                <a:sym typeface="Wingdings" panose="05000000000000000000" pitchFamily="2" charset="2"/>
              </a:rPr>
              <a:t> </a:t>
            </a:r>
            <a:r>
              <a:rPr lang="en-MY" sz="2000" dirty="0">
                <a:latin typeface="+mj-lt"/>
              </a:rPr>
              <a:t>Do lots of practice questions to hone your skills in this regard. </a:t>
            </a:r>
          </a:p>
          <a:p>
            <a:pPr marL="0" indent="0">
              <a:buNone/>
            </a:pPr>
            <a:br>
              <a:rPr lang="en-MY" sz="2000" b="1" dirty="0">
                <a:latin typeface="+mj-lt"/>
              </a:rPr>
            </a:br>
            <a:r>
              <a:rPr lang="en-MY" sz="2000" b="1" dirty="0">
                <a:latin typeface="+mj-lt"/>
              </a:rPr>
              <a:t>EXAMPLE: </a:t>
            </a:r>
            <a:r>
              <a:rPr lang="en-MY" sz="2000" dirty="0">
                <a:latin typeface="+mj-lt"/>
              </a:rPr>
              <a:t>If your solution to a question is highly complex and cumbersome, you could be off on a tangent. Keep in mind that the exam questions are designed to be answered in minutes. Extremely lengthy and complex solutions may not be the right ones. The vast majority of the questions require only straightforward, primary responses rather than secondary or tertiary effects. Don’t look for complexity where none exists. If you do, you could cause yourself to run out of time. </a:t>
            </a: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6</a:t>
            </a:fld>
            <a:endParaRPr lang="en-US" dirty="0"/>
          </a:p>
        </p:txBody>
      </p:sp>
    </p:spTree>
    <p:extLst>
      <p:ext uri="{BB962C8B-B14F-4D97-AF65-F5344CB8AC3E}">
        <p14:creationId xmlns:p14="http://schemas.microsoft.com/office/powerpoint/2010/main" val="2166164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Let the Weightage Guide You</a:t>
            </a:r>
          </a:p>
        </p:txBody>
      </p:sp>
      <p:sp>
        <p:nvSpPr>
          <p:cNvPr id="11" name="Content Placeholder 10"/>
          <p:cNvSpPr>
            <a:spLocks noGrp="1"/>
          </p:cNvSpPr>
          <p:nvPr>
            <p:ph idx="1"/>
          </p:nvPr>
        </p:nvSpPr>
        <p:spPr/>
        <p:txBody>
          <a:bodyPr>
            <a:noAutofit/>
          </a:bodyPr>
          <a:lstStyle/>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7</a:t>
            </a:fld>
            <a:endParaRPr lang="en-US" dirty="0"/>
          </a:p>
        </p:txBody>
      </p:sp>
      <p:pic>
        <p:nvPicPr>
          <p:cNvPr id="2" name="Picture 1">
            <a:extLst>
              <a:ext uri="{FF2B5EF4-FFF2-40B4-BE49-F238E27FC236}">
                <a16:creationId xmlns:a16="http://schemas.microsoft.com/office/drawing/2014/main" id="{4998C3F6-A52F-4B0B-9997-24230B106C7E}"/>
              </a:ext>
            </a:extLst>
          </p:cNvPr>
          <p:cNvPicPr>
            <a:picLocks noChangeAspect="1"/>
          </p:cNvPicPr>
          <p:nvPr/>
        </p:nvPicPr>
        <p:blipFill>
          <a:blip r:embed="rId3"/>
          <a:stretch>
            <a:fillRect/>
          </a:stretch>
        </p:blipFill>
        <p:spPr>
          <a:xfrm>
            <a:off x="361336" y="1102659"/>
            <a:ext cx="4836794" cy="4802595"/>
          </a:xfrm>
          <a:prstGeom prst="rect">
            <a:avLst/>
          </a:prstGeom>
        </p:spPr>
      </p:pic>
      <p:sp>
        <p:nvSpPr>
          <p:cNvPr id="4" name="Rectangle 3">
            <a:extLst>
              <a:ext uri="{FF2B5EF4-FFF2-40B4-BE49-F238E27FC236}">
                <a16:creationId xmlns:a16="http://schemas.microsoft.com/office/drawing/2014/main" id="{8D796A4B-BE66-42D2-9EEC-5FFB9BBEFE49}"/>
              </a:ext>
            </a:extLst>
          </p:cNvPr>
          <p:cNvSpPr/>
          <p:nvPr/>
        </p:nvSpPr>
        <p:spPr>
          <a:xfrm>
            <a:off x="5265174" y="1102659"/>
            <a:ext cx="3247595" cy="4226798"/>
          </a:xfrm>
          <a:prstGeom prst="rect">
            <a:avLst/>
          </a:prstGeom>
        </p:spPr>
        <p:txBody>
          <a:bodyPr wrap="square">
            <a:spAutoFit/>
          </a:bodyPr>
          <a:lstStyle/>
          <a:p>
            <a:pPr marL="285750" indent="-285750">
              <a:lnSpc>
                <a:spcPct val="90000"/>
              </a:lnSpc>
              <a:spcBef>
                <a:spcPts val="1000"/>
              </a:spcBef>
              <a:buFontTx/>
              <a:buChar char="-"/>
            </a:pPr>
            <a:r>
              <a:rPr lang="en-CA" sz="2000" dirty="0"/>
              <a:t>These are the exam topic weights.  Note the most important topics.  FRA, Ethics, QM</a:t>
            </a:r>
          </a:p>
          <a:p>
            <a:pPr marL="285750" indent="-285750">
              <a:lnSpc>
                <a:spcPct val="90000"/>
              </a:lnSpc>
              <a:spcBef>
                <a:spcPts val="1000"/>
              </a:spcBef>
              <a:buFontTx/>
              <a:buChar char="-"/>
            </a:pPr>
            <a:r>
              <a:rPr lang="en-CA" sz="2000" dirty="0"/>
              <a:t>There are 240 multiple-choice questions on the Level 1 CFA Exam.  So pace and stamina is important!   </a:t>
            </a:r>
          </a:p>
          <a:p>
            <a:pPr marL="285750" indent="-285750">
              <a:lnSpc>
                <a:spcPct val="90000"/>
              </a:lnSpc>
              <a:spcBef>
                <a:spcPts val="1000"/>
              </a:spcBef>
              <a:buFontTx/>
              <a:buChar char="-"/>
            </a:pPr>
            <a:r>
              <a:rPr lang="en-CA" sz="2000" dirty="0"/>
              <a:t>Note that no one has ever failed the CFA exam with a score below 70%…so that's the target.  That means you can easily miss 72 questions and still pass! </a:t>
            </a:r>
          </a:p>
        </p:txBody>
      </p:sp>
      <p:sp>
        <p:nvSpPr>
          <p:cNvPr id="13" name="Oval 12">
            <a:extLst>
              <a:ext uri="{FF2B5EF4-FFF2-40B4-BE49-F238E27FC236}">
                <a16:creationId xmlns:a16="http://schemas.microsoft.com/office/drawing/2014/main" id="{1D980CE1-DB51-4F0D-97CE-000A1C7C4E21}"/>
              </a:ext>
            </a:extLst>
          </p:cNvPr>
          <p:cNvSpPr/>
          <p:nvPr/>
        </p:nvSpPr>
        <p:spPr>
          <a:xfrm>
            <a:off x="3221047" y="2147133"/>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4" name="Oval 13">
            <a:extLst>
              <a:ext uri="{FF2B5EF4-FFF2-40B4-BE49-F238E27FC236}">
                <a16:creationId xmlns:a16="http://schemas.microsoft.com/office/drawing/2014/main" id="{6C529245-BCFB-4C32-8ADE-59774ACFB61F}"/>
              </a:ext>
            </a:extLst>
          </p:cNvPr>
          <p:cNvSpPr/>
          <p:nvPr/>
        </p:nvSpPr>
        <p:spPr>
          <a:xfrm>
            <a:off x="3221047" y="3145831"/>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5" name="Oval 14">
            <a:extLst>
              <a:ext uri="{FF2B5EF4-FFF2-40B4-BE49-F238E27FC236}">
                <a16:creationId xmlns:a16="http://schemas.microsoft.com/office/drawing/2014/main" id="{03679C82-92B8-41A2-AEEB-DD8A621AAC51}"/>
              </a:ext>
            </a:extLst>
          </p:cNvPr>
          <p:cNvSpPr/>
          <p:nvPr/>
        </p:nvSpPr>
        <p:spPr>
          <a:xfrm>
            <a:off x="3221047" y="3861360"/>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6" name="Oval 15">
            <a:extLst>
              <a:ext uri="{FF2B5EF4-FFF2-40B4-BE49-F238E27FC236}">
                <a16:creationId xmlns:a16="http://schemas.microsoft.com/office/drawing/2014/main" id="{EECA0B74-8F3B-4465-9725-DF68DC50579E}"/>
              </a:ext>
            </a:extLst>
          </p:cNvPr>
          <p:cNvSpPr/>
          <p:nvPr/>
        </p:nvSpPr>
        <p:spPr>
          <a:xfrm>
            <a:off x="3221046" y="2487792"/>
            <a:ext cx="554539" cy="2831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821209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Circle’n Annotate</a:t>
            </a:r>
          </a:p>
        </p:txBody>
      </p:sp>
      <p:sp>
        <p:nvSpPr>
          <p:cNvPr id="11" name="Content Placeholder 10"/>
          <p:cNvSpPr>
            <a:spLocks noGrp="1"/>
          </p:cNvSpPr>
          <p:nvPr>
            <p:ph idx="1"/>
          </p:nvPr>
        </p:nvSpPr>
        <p:spPr/>
        <p:txBody>
          <a:bodyPr>
            <a:noAutofit/>
          </a:bodyPr>
          <a:lstStyle/>
          <a:p>
            <a:pPr marL="0" indent="0">
              <a:buNone/>
            </a:pPr>
            <a:r>
              <a:rPr lang="en-US" sz="2000" dirty="0">
                <a:latin typeface="+mj-lt"/>
              </a:rPr>
              <a:t>Example:</a:t>
            </a:r>
          </a:p>
          <a:p>
            <a:pPr marL="0" indent="0">
              <a:buNone/>
            </a:pPr>
            <a:r>
              <a:rPr lang="en-US" sz="2000" dirty="0">
                <a:latin typeface="+mj-lt"/>
              </a:rPr>
              <a:t>An analyst is analyzing a stock that is currently trading at $31 per share. She thinks the stock’s dividends per share should be $2.00 next year, after which they should grow at 25% per year for each of the next two years. Then, beginning in year 4, the growth rate is expected to decline and stabilize at 8% per year.</a:t>
            </a:r>
          </a:p>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8</a:t>
            </a:fld>
            <a:endParaRPr lang="en-US" dirty="0"/>
          </a:p>
        </p:txBody>
      </p:sp>
    </p:spTree>
    <p:extLst>
      <p:ext uri="{BB962C8B-B14F-4D97-AF65-F5344CB8AC3E}">
        <p14:creationId xmlns:p14="http://schemas.microsoft.com/office/powerpoint/2010/main" val="3578312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MY" dirty="0"/>
              <a:t>Circle’n Annotate</a:t>
            </a:r>
          </a:p>
        </p:txBody>
      </p:sp>
      <p:sp>
        <p:nvSpPr>
          <p:cNvPr id="11" name="Content Placeholder 10"/>
          <p:cNvSpPr>
            <a:spLocks noGrp="1"/>
          </p:cNvSpPr>
          <p:nvPr>
            <p:ph idx="1"/>
          </p:nvPr>
        </p:nvSpPr>
        <p:spPr/>
        <p:txBody>
          <a:bodyPr>
            <a:noAutofit/>
          </a:bodyPr>
          <a:lstStyle/>
          <a:p>
            <a:pPr marL="0" indent="0">
              <a:buNone/>
            </a:pPr>
            <a:r>
              <a:rPr lang="en-US" sz="2000" dirty="0">
                <a:latin typeface="+mj-lt"/>
              </a:rPr>
              <a:t>Example:</a:t>
            </a:r>
          </a:p>
          <a:p>
            <a:pPr marL="0" indent="0">
              <a:buNone/>
            </a:pPr>
            <a:r>
              <a:rPr lang="en-US" sz="2000" dirty="0">
                <a:latin typeface="+mj-lt"/>
              </a:rPr>
              <a:t>An analyst is analyzing a stock that is currently trading at $31 per share. She thinks the stock’s dividends per share should be $2.00 next year, after which they should grow at 25% per year for each of the next two years. Then, beginning in year 4, the growth rate is expected to decline and stabilize at 8% per year.</a:t>
            </a:r>
          </a:p>
          <a:p>
            <a:pPr marL="0" indent="0">
              <a:buNone/>
            </a:pPr>
            <a:endParaRPr lang="en-US" sz="2000" dirty="0">
              <a:latin typeface="+mj-lt"/>
            </a:endParaRPr>
          </a:p>
          <a:p>
            <a:pPr marL="0" indent="0">
              <a:buNone/>
            </a:pPr>
            <a:endParaRPr lang="en-US" sz="2000" dirty="0">
              <a:latin typeface="+mj-lt"/>
            </a:endParaRPr>
          </a:p>
          <a:p>
            <a:pPr marL="0" indent="0">
              <a:buNone/>
            </a:pPr>
            <a:endParaRPr lang="en-US" sz="2000" dirty="0">
              <a:latin typeface="+mj-lt"/>
            </a:endParaRPr>
          </a:p>
        </p:txBody>
      </p:sp>
      <p:sp>
        <p:nvSpPr>
          <p:cNvPr id="6" name="Slide Number Placeholder 5"/>
          <p:cNvSpPr>
            <a:spLocks noGrp="1"/>
          </p:cNvSpPr>
          <p:nvPr>
            <p:ph type="sldNum" sz="quarter" idx="4"/>
          </p:nvPr>
        </p:nvSpPr>
        <p:spPr/>
        <p:txBody>
          <a:bodyPr/>
          <a:lstStyle/>
          <a:p>
            <a:fld id="{75CB3967-FCFC-430E-81C4-890C0A6AB596}" type="slidenum">
              <a:rPr lang="en-US" smtClean="0"/>
              <a:pPr/>
              <a:t>9</a:t>
            </a:fld>
            <a:endParaRPr lang="en-US" dirty="0"/>
          </a:p>
        </p:txBody>
      </p:sp>
      <p:cxnSp>
        <p:nvCxnSpPr>
          <p:cNvPr id="5" name="Straight Connector 4"/>
          <p:cNvCxnSpPr/>
          <p:nvPr/>
        </p:nvCxnSpPr>
        <p:spPr>
          <a:xfrm flipV="1">
            <a:off x="6817985" y="1739900"/>
            <a:ext cx="268615" cy="2682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7094216" y="1415534"/>
            <a:ext cx="381836" cy="369332"/>
          </a:xfrm>
          <a:prstGeom prst="rect">
            <a:avLst/>
          </a:prstGeom>
          <a:ln>
            <a:solidFill>
              <a:schemeClr val="tx1"/>
            </a:solidFill>
          </a:ln>
        </p:spPr>
        <p:txBody>
          <a:bodyPr wrap="none">
            <a:spAutoFit/>
          </a:bodyPr>
          <a:lstStyle/>
          <a:p>
            <a:r>
              <a:rPr lang="en-US" dirty="0"/>
              <a:t>P</a:t>
            </a:r>
            <a:r>
              <a:rPr lang="en-US" baseline="-25000" dirty="0"/>
              <a:t>0</a:t>
            </a:r>
          </a:p>
        </p:txBody>
      </p:sp>
      <p:sp>
        <p:nvSpPr>
          <p:cNvPr id="8" name="Rectangle 7"/>
          <p:cNvSpPr/>
          <p:nvPr/>
        </p:nvSpPr>
        <p:spPr>
          <a:xfrm>
            <a:off x="6375400" y="2008196"/>
            <a:ext cx="442585" cy="3794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488640" y="2342775"/>
            <a:ext cx="698500" cy="279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p:cNvCxnSpPr/>
          <p:nvPr/>
        </p:nvCxnSpPr>
        <p:spPr>
          <a:xfrm flipH="1" flipV="1">
            <a:off x="5524500" y="1834352"/>
            <a:ext cx="214942" cy="5230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170496" y="1465020"/>
            <a:ext cx="405880" cy="369332"/>
          </a:xfrm>
          <a:prstGeom prst="rect">
            <a:avLst/>
          </a:prstGeom>
          <a:ln>
            <a:solidFill>
              <a:schemeClr val="tx1"/>
            </a:solidFill>
          </a:ln>
        </p:spPr>
        <p:txBody>
          <a:bodyPr wrap="none">
            <a:spAutoFit/>
          </a:bodyPr>
          <a:lstStyle/>
          <a:p>
            <a:r>
              <a:rPr lang="en-US" dirty="0"/>
              <a:t>D</a:t>
            </a:r>
            <a:r>
              <a:rPr lang="en-US" baseline="-25000" dirty="0"/>
              <a:t>1</a:t>
            </a:r>
          </a:p>
        </p:txBody>
      </p:sp>
      <p:sp>
        <p:nvSpPr>
          <p:cNvPr id="14" name="Rectangle 13"/>
          <p:cNvSpPr/>
          <p:nvPr/>
        </p:nvSpPr>
        <p:spPr>
          <a:xfrm>
            <a:off x="2608729" y="2649070"/>
            <a:ext cx="526035" cy="2697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p:nvCxnSpPr>
        <p:spPr>
          <a:xfrm flipH="1" flipV="1">
            <a:off x="3036258" y="2946400"/>
            <a:ext cx="214942" cy="5230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3143729" y="3463007"/>
            <a:ext cx="428322" cy="369332"/>
          </a:xfrm>
          <a:prstGeom prst="rect">
            <a:avLst/>
          </a:prstGeom>
          <a:ln>
            <a:solidFill>
              <a:schemeClr val="tx1"/>
            </a:solidFill>
          </a:ln>
        </p:spPr>
        <p:txBody>
          <a:bodyPr wrap="none">
            <a:spAutoFit/>
          </a:bodyPr>
          <a:lstStyle/>
          <a:p>
            <a:r>
              <a:rPr lang="en-US" dirty="0"/>
              <a:t>g</a:t>
            </a:r>
            <a:r>
              <a:rPr lang="en-US" baseline="-25000" dirty="0"/>
              <a:t>HI</a:t>
            </a:r>
          </a:p>
        </p:txBody>
      </p:sp>
      <p:sp>
        <p:nvSpPr>
          <p:cNvPr id="17" name="Rectangle 16"/>
          <p:cNvSpPr/>
          <p:nvPr/>
        </p:nvSpPr>
        <p:spPr>
          <a:xfrm>
            <a:off x="8148726" y="2936719"/>
            <a:ext cx="428322" cy="3922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a:endCxn id="17" idx="2"/>
          </p:cNvCxnSpPr>
          <p:nvPr/>
        </p:nvCxnSpPr>
        <p:spPr>
          <a:xfrm flipH="1" flipV="1">
            <a:off x="8362887" y="3328922"/>
            <a:ext cx="214161" cy="3956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8241084" y="3750838"/>
            <a:ext cx="456985" cy="369332"/>
          </a:xfrm>
          <a:prstGeom prst="rect">
            <a:avLst/>
          </a:prstGeom>
          <a:ln>
            <a:solidFill>
              <a:schemeClr val="tx1"/>
            </a:solidFill>
          </a:ln>
        </p:spPr>
        <p:txBody>
          <a:bodyPr wrap="none">
            <a:spAutoFit/>
          </a:bodyPr>
          <a:lstStyle/>
          <a:p>
            <a:r>
              <a:rPr lang="en-US" dirty="0"/>
              <a:t>g</a:t>
            </a:r>
            <a:r>
              <a:rPr lang="en-US" baseline="-25000" dirty="0"/>
              <a:t>LO</a:t>
            </a:r>
          </a:p>
        </p:txBody>
      </p:sp>
    </p:spTree>
    <p:extLst>
      <p:ext uri="{BB962C8B-B14F-4D97-AF65-F5344CB8AC3E}">
        <p14:creationId xmlns:p14="http://schemas.microsoft.com/office/powerpoint/2010/main" val="14544630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4143</Words>
  <Application>Microsoft Office PowerPoint</Application>
  <PresentationFormat>On-screen Show (4:3)</PresentationFormat>
  <Paragraphs>383</Paragraphs>
  <Slides>39</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Source sans pro</vt:lpstr>
      <vt:lpstr>Times New Roman</vt:lpstr>
      <vt:lpstr>Wingdings</vt:lpstr>
      <vt:lpstr>Office Theme</vt:lpstr>
      <vt:lpstr>CFA Exam Strategies &amp; Reminders</vt:lpstr>
      <vt:lpstr>Test-Taking Tips &amp; Tactics</vt:lpstr>
      <vt:lpstr>Seven most serious mistakes candidates make in taking the CFA Exams</vt:lpstr>
      <vt:lpstr>Seven most serious mistakes candidates make in taking the CFA Exams</vt:lpstr>
      <vt:lpstr>Seven most serious mistakes candidates make in taking the CFA Exams</vt:lpstr>
      <vt:lpstr>Seven most serious mistakes candidates make in taking the CFA Exams</vt:lpstr>
      <vt:lpstr>Let the Weightage Guide You</vt:lpstr>
      <vt:lpstr>Circle’n Annotate</vt:lpstr>
      <vt:lpstr>Circle’n Annotate</vt:lpstr>
      <vt:lpstr>How the Level II Exam Differs from Level I</vt:lpstr>
      <vt:lpstr>Circle’n Annotate</vt:lpstr>
      <vt:lpstr>Circle’n Annotate</vt:lpstr>
      <vt:lpstr>Circle’n Annotate</vt:lpstr>
      <vt:lpstr>Circle’n Annotate</vt:lpstr>
      <vt:lpstr>Let the Weightage Guide You</vt:lpstr>
      <vt:lpstr>How the Level III Exam Differs from Level II</vt:lpstr>
      <vt:lpstr>How the Level III Exam Differs from Level II</vt:lpstr>
      <vt:lpstr>Types of Essay Questions</vt:lpstr>
      <vt:lpstr>Level III CFA Exam Topic Weights</vt:lpstr>
      <vt:lpstr>This is a typical grade report from CFA Institute for the 2008 exam</vt:lpstr>
      <vt:lpstr>Your Target  A Passing Score, not a Perfect Score!</vt:lpstr>
      <vt:lpstr>LIII Tips from Lisa Chen (of CFA Institute)</vt:lpstr>
      <vt:lpstr>Wiley’s Tips &amp; Tactics</vt:lpstr>
      <vt:lpstr>Wiley’s Tips &amp; Tactics</vt:lpstr>
      <vt:lpstr>Wiley’s Tips &amp; Tactics</vt:lpstr>
      <vt:lpstr>Wiley’s Tips &amp; Tactics</vt:lpstr>
      <vt:lpstr>Wiley’s Tips &amp; Tactics</vt:lpstr>
      <vt:lpstr>Wiley’s Tips &amp; Tactics</vt:lpstr>
      <vt:lpstr>Wiley’s Tips &amp; Tactics – TAKING THE EXAM: EXAM-DAY STRATEGIES </vt:lpstr>
      <vt:lpstr>Wiley’s Tips &amp; Tactics – TAKING THE EXAM: EXAM-DAY STRATEGIES </vt:lpstr>
      <vt:lpstr>Wiley’s Tips &amp; Tactics – TAKING THE EXAM: EXAM-DAY STRATEGIES </vt:lpstr>
      <vt:lpstr>Wiley’s Tips &amp; Tactics – TAKING THE EXAM: EXAM-DAY STRATEGIES </vt:lpstr>
      <vt:lpstr>Wiley’s Tips &amp; Tactics – TAKING THE EXAM: EXAM-DAY STRATEGIES </vt:lpstr>
      <vt:lpstr>Wiley’s Tips &amp; Tactics – TAKING THE EXAM: EXAM-DAY STRATEGIES </vt:lpstr>
      <vt:lpstr>Wiley’s Tips &amp; Tactics – TAKING THE EXAM: EXAM-DAY STRATEGIES </vt:lpstr>
      <vt:lpstr>Wiley’s Tips &amp; Tactics – TAKING THE EXAM: EXAM-DAY STRATEGIES </vt:lpstr>
      <vt:lpstr>Wiley’s Tips &amp; Tactics – TAKING THE EXAM: EXAM-DAY STRATEGIES </vt:lpstr>
      <vt:lpstr>PowerPoint Presentation</vt:lpstr>
      <vt:lpstr>PowerPoint Presentation</vt:lpstr>
    </vt:vector>
  </TitlesOfParts>
  <Company>John Wiley and Sons,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Content Roadmap</dc:title>
  <dc:creator>Nigel Snow</dc:creator>
  <cp:lastModifiedBy>Holden, Louise - Chichester</cp:lastModifiedBy>
  <cp:revision>523</cp:revision>
  <cp:lastPrinted>2013-12-16T17:54:25Z</cp:lastPrinted>
  <dcterms:created xsi:type="dcterms:W3CDTF">2013-12-13T20:48:13Z</dcterms:created>
  <dcterms:modified xsi:type="dcterms:W3CDTF">2018-05-08T11:03:28Z</dcterms:modified>
</cp:coreProperties>
</file>